
<file path=[Content_Types].xml><?xml version="1.0" encoding="utf-8"?>
<Types xmlns="http://schemas.openxmlformats.org/package/2006/content-types">
  <Override PartName="/ppt/diagrams/layout2.xml" ContentType="application/vnd.openxmlformats-officedocument.drawingml.diagramLayout+xml"/>
  <Override PartName="/ppt/slides/slide14.xml" ContentType="application/vnd.openxmlformats-officedocument.presentationml.slide+xml"/>
  <Override PartName="/ppt/diagrams/colors1.xml" ContentType="application/vnd.openxmlformats-officedocument.drawingml.diagramColors+xml"/>
  <Default Extension="xml" ContentType="application/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diagrams/quickStyle4.xml" ContentType="application/vnd.openxmlformats-officedocument.drawingml.diagramStyle+xml"/>
  <Override PartName="/ppt/notesSlides/notesSlide7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Default Extension="vml" ContentType="application/vnd.openxmlformats-officedocument.vmlDrawing"/>
  <Override PartName="/ppt/slides/slide20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diagrams/data3.xml" ContentType="application/vnd.openxmlformats-officedocument.drawingml.diagramData+xml"/>
  <Default Extension="png" ContentType="image/png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diagrams/quickStyle3.xml" ContentType="application/vnd.openxmlformats-officedocument.drawingml.diagramStyl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diagrams/data2.xml" ContentType="application/vnd.openxmlformats-officedocument.drawingml.diagramData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5.xml" ContentType="application/vnd.openxmlformats-officedocument.presentationml.notesSlide+xml"/>
  <Override PartName="/ppt/diagrams/quickStyle2.xml" ContentType="application/vnd.openxmlformats-officedocument.drawingml.diagramStyle+xml"/>
  <Override PartName="/ppt/slideLayouts/slideLayout13.xml" ContentType="application/vnd.openxmlformats-officedocument.presentationml.slideLayout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diagrams/drawing4.xml" ContentType="application/vnd.ms-office.drawingml.diagramDrawing+xml"/>
  <Override PartName="/ppt/slideLayouts/slideLayout9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diagrams/data1.xml" ContentType="application/vnd.openxmlformats-officedocument.drawingml.diagramData+xml"/>
  <Override PartName="/ppt/slides/slide10.xml" ContentType="application/vnd.openxmlformats-officedocument.presentationml.slide+xml"/>
  <Override PartName="/ppt/diagrams/colors4.xml" ContentType="application/vnd.openxmlformats-officedocument.drawingml.diagramColors+xml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diagrams/quickStyle1.xml" ContentType="application/vnd.openxmlformats-officedocument.drawingml.diagramStyle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diagrams/drawing3.xml" ContentType="application/vnd.ms-office.drawingml.diagramDrawing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1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Default Extension="jpeg" ContentType="image/jpeg"/>
  <Override PartName="/ppt/viewProps.xml" ContentType="application/vnd.openxmlformats-officedocument.presentationml.viewProps+xml"/>
  <Override PartName="/ppt/diagrams/colors3.xml" ContentType="application/vnd.openxmlformats-officedocument.drawingml.diagramColors+xml"/>
  <Override PartName="/ppt/notesSlides/notesSlide3.xml" ContentType="application/vnd.openxmlformats-officedocument.presentationml.notes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23.xml" ContentType="application/vnd.openxmlformats-officedocument.presentationml.slide+xml"/>
  <Override PartName="/ppt/diagrams/drawing2.xml" ContentType="application/vnd.ms-office.drawingml.diagramDrawing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layout3.xml" ContentType="application/vnd.openxmlformats-officedocument.drawingml.diagramLayout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Default Extension="doc" ContentType="application/msword"/>
  <Override PartName="/ppt/diagrams/colors2.xml" ContentType="application/vnd.openxmlformats-officedocument.drawingml.diagramColors+xml"/>
  <Override PartName="/ppt/notesSlides/notesSlide2.xml" ContentType="application/vnd.openxmlformats-officedocument.presentationml.notes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0.xml" ContentType="application/vnd.openxmlformats-officedocument.presentationml.slideLayout+xml"/>
  <Override PartName="/ppt/slides/slide6.xml" ContentType="application/vnd.openxmlformats-officedocument.presentationml.slide+xml"/>
  <Override PartName="/ppt/diagrams/drawing1.xml" ContentType="application/vnd.ms-office.drawingml.diagramDrawing+xml"/>
  <Override PartName="/ppt/slideLayouts/slideLayout6.xml" ContentType="application/vnd.openxmlformats-officedocument.presentationml.slideLayout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452" r:id="rId2"/>
    <p:sldId id="453" r:id="rId3"/>
    <p:sldId id="501" r:id="rId4"/>
    <p:sldId id="472" r:id="rId5"/>
    <p:sldId id="502" r:id="rId6"/>
    <p:sldId id="503" r:id="rId7"/>
    <p:sldId id="549" r:id="rId8"/>
    <p:sldId id="537" r:id="rId9"/>
    <p:sldId id="534" r:id="rId10"/>
    <p:sldId id="550" r:id="rId11"/>
    <p:sldId id="547" r:id="rId12"/>
    <p:sldId id="557" r:id="rId13"/>
    <p:sldId id="552" r:id="rId14"/>
    <p:sldId id="556" r:id="rId15"/>
    <p:sldId id="509" r:id="rId16"/>
    <p:sldId id="522" r:id="rId17"/>
    <p:sldId id="511" r:id="rId18"/>
    <p:sldId id="523" r:id="rId19"/>
    <p:sldId id="530" r:id="rId20"/>
    <p:sldId id="513" r:id="rId21"/>
    <p:sldId id="538" r:id="rId22"/>
    <p:sldId id="543" r:id="rId23"/>
    <p:sldId id="544" r:id="rId24"/>
    <p:sldId id="517" r:id="rId25"/>
    <p:sldId id="520" r:id="rId26"/>
    <p:sldId id="521" r:id="rId27"/>
    <p:sldId id="519" r:id="rId28"/>
    <p:sldId id="500" r:id="rId29"/>
  </p:sldIdLst>
  <p:sldSz cx="9144000" cy="6858000" type="screen4x3"/>
  <p:notesSz cx="6858000" cy="97663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9" charset="0"/>
        <a:ea typeface="ＭＳ Ｐゴシック" pitchFamily="-109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9" charset="0"/>
        <a:ea typeface="ＭＳ Ｐゴシック" pitchFamily="-109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9" charset="0"/>
        <a:ea typeface="ＭＳ Ｐゴシック" pitchFamily="-109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9" charset="0"/>
        <a:ea typeface="ＭＳ Ｐゴシック" pitchFamily="-109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9" charset="0"/>
        <a:ea typeface="ＭＳ Ｐゴシック" pitchFamily="-109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-109" charset="0"/>
        <a:ea typeface="ＭＳ Ｐゴシック" pitchFamily="-109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-109" charset="0"/>
        <a:ea typeface="ＭＳ Ｐゴシック" pitchFamily="-109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-109" charset="0"/>
        <a:ea typeface="ＭＳ Ｐゴシック" pitchFamily="-109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-109" charset="0"/>
        <a:ea typeface="ＭＳ Ｐゴシック" pitchFamily="-109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 useTimings="0">
    <p:present/>
    <p:sldAll/>
    <p:penClr>
      <a:schemeClr val="tx1"/>
    </p:penClr>
  </p:showPr>
  <p:clrMru>
    <a:srgbClr val="FFCC99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48" d="100"/>
          <a:sy n="148" d="100"/>
        </p:scale>
        <p:origin x="-131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-1620" y="-108"/>
      </p:cViewPr>
      <p:guideLst>
        <p:guide orient="horz" pos="3076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276334-E23C-4E25-974B-DC47440E8872}" type="doc">
      <dgm:prSet loTypeId="urn:microsoft.com/office/officeart/2005/8/layout/process2" loCatId="process" qsTypeId="urn:microsoft.com/office/officeart/2005/8/quickstyle/simple1" qsCatId="simple" csTypeId="urn:microsoft.com/office/officeart/2005/8/colors/accent1_1" csCatId="accent1" phldr="1"/>
      <dgm:spPr/>
    </dgm:pt>
    <dgm:pt modelId="{91694E6A-CB50-49FA-88A7-5A710B4F4915}">
      <dgm:prSet phldrT="[Text]"/>
      <dgm:spPr/>
      <dgm:t>
        <a:bodyPr/>
        <a:lstStyle/>
        <a:p>
          <a:r>
            <a:rPr lang="en-US" dirty="0" smtClean="0"/>
            <a:t>Patient with suspected stroke calls ambulance service</a:t>
          </a:r>
          <a:endParaRPr lang="en-US" dirty="0"/>
        </a:p>
      </dgm:t>
    </dgm:pt>
    <dgm:pt modelId="{850C1FA2-72B7-48D2-859C-C12D3A547AA5}" type="parTrans" cxnId="{D902CB17-6F99-4CC7-A6F6-733A8F1F3274}">
      <dgm:prSet/>
      <dgm:spPr/>
      <dgm:t>
        <a:bodyPr/>
        <a:lstStyle/>
        <a:p>
          <a:endParaRPr lang="en-US"/>
        </a:p>
      </dgm:t>
    </dgm:pt>
    <dgm:pt modelId="{EDBCF4D2-98B7-4927-9000-96364B7C913D}" type="sibTrans" cxnId="{D902CB17-6F99-4CC7-A6F6-733A8F1F3274}">
      <dgm:prSet/>
      <dgm:spPr/>
      <dgm:t>
        <a:bodyPr/>
        <a:lstStyle/>
        <a:p>
          <a:endParaRPr lang="en-US"/>
        </a:p>
      </dgm:t>
    </dgm:pt>
    <dgm:pt modelId="{154577A5-3632-4760-B81C-E0FDBE882317}">
      <dgm:prSet phldrT="[Text]"/>
      <dgm:spPr/>
      <dgm:t>
        <a:bodyPr/>
        <a:lstStyle/>
        <a:p>
          <a:r>
            <a:rPr lang="en-US" dirty="0" smtClean="0"/>
            <a:t>FAST positive (2 or 3), Fits inclusion and exclusion criteria (back of the envelope)</a:t>
          </a:r>
          <a:endParaRPr lang="en-US" dirty="0"/>
        </a:p>
      </dgm:t>
    </dgm:pt>
    <dgm:pt modelId="{CA43B0B4-047B-4945-B0FB-EBFCBF429BF7}" type="parTrans" cxnId="{FCD82F9D-F5BD-4832-AB46-8219932BAD9C}">
      <dgm:prSet/>
      <dgm:spPr/>
      <dgm:t>
        <a:bodyPr/>
        <a:lstStyle/>
        <a:p>
          <a:endParaRPr lang="en-US"/>
        </a:p>
      </dgm:t>
    </dgm:pt>
    <dgm:pt modelId="{B1A0EF02-F0B1-40C5-83F0-ABBFBAD64094}" type="sibTrans" cxnId="{FCD82F9D-F5BD-4832-AB46-8219932BAD9C}">
      <dgm:prSet/>
      <dgm:spPr/>
      <dgm:t>
        <a:bodyPr/>
        <a:lstStyle/>
        <a:p>
          <a:endParaRPr lang="en-US"/>
        </a:p>
      </dgm:t>
    </dgm:pt>
    <dgm:pt modelId="{13872158-C69A-421D-8118-A139F6328436}">
      <dgm:prSet phldrT="[Text]"/>
      <dgm:spPr/>
      <dgm:t>
        <a:bodyPr/>
        <a:lstStyle/>
        <a:p>
          <a:r>
            <a:rPr lang="en-US" dirty="0" smtClean="0"/>
            <a:t>Systolic BP &gt;140 mm Hg</a:t>
          </a:r>
          <a:endParaRPr lang="en-US" dirty="0"/>
        </a:p>
      </dgm:t>
    </dgm:pt>
    <dgm:pt modelId="{8A17EA32-E852-44DE-ACBB-921C64E1C047}" type="parTrans" cxnId="{76AF127C-3CCF-4162-B1EC-5E27DF8B8E36}">
      <dgm:prSet/>
      <dgm:spPr/>
      <dgm:t>
        <a:bodyPr/>
        <a:lstStyle/>
        <a:p>
          <a:endParaRPr lang="en-US"/>
        </a:p>
      </dgm:t>
    </dgm:pt>
    <dgm:pt modelId="{302F486B-4B7A-42A7-835D-7E865995582E}" type="sibTrans" cxnId="{76AF127C-3CCF-4162-B1EC-5E27DF8B8E36}">
      <dgm:prSet/>
      <dgm:spPr/>
      <dgm:t>
        <a:bodyPr/>
        <a:lstStyle/>
        <a:p>
          <a:endParaRPr lang="en-US"/>
        </a:p>
      </dgm:t>
    </dgm:pt>
    <dgm:pt modelId="{07A5FED7-836A-4C78-91D3-327260760B0D}">
      <dgm:prSet/>
      <dgm:spPr/>
      <dgm:t>
        <a:bodyPr/>
        <a:lstStyle/>
        <a:p>
          <a:r>
            <a:rPr lang="en-US" dirty="0" smtClean="0"/>
            <a:t>Open the main envelope</a:t>
          </a:r>
          <a:endParaRPr lang="en-US" dirty="0"/>
        </a:p>
      </dgm:t>
    </dgm:pt>
    <dgm:pt modelId="{0E0D85E6-5611-4565-A2D7-723D65CBB0B5}" type="parTrans" cxnId="{30B1B2E5-A309-46BE-BBE9-4C5ACCFFEA99}">
      <dgm:prSet/>
      <dgm:spPr/>
      <dgm:t>
        <a:bodyPr/>
        <a:lstStyle/>
        <a:p>
          <a:endParaRPr lang="en-US"/>
        </a:p>
      </dgm:t>
    </dgm:pt>
    <dgm:pt modelId="{78EB59CD-25B3-4211-985B-CECAB9D202A5}" type="sibTrans" cxnId="{30B1B2E5-A309-46BE-BBE9-4C5ACCFFEA99}">
      <dgm:prSet/>
      <dgm:spPr/>
      <dgm:t>
        <a:bodyPr/>
        <a:lstStyle/>
        <a:p>
          <a:endParaRPr lang="en-US"/>
        </a:p>
      </dgm:t>
    </dgm:pt>
    <dgm:pt modelId="{B9016053-24DA-490B-A88F-355ADB800CED}">
      <dgm:prSet/>
      <dgm:spPr/>
      <dgm:t>
        <a:bodyPr/>
        <a:lstStyle/>
        <a:p>
          <a:r>
            <a:rPr lang="en-US" dirty="0" smtClean="0"/>
            <a:t>Go through the paramedic guide step by step</a:t>
          </a:r>
        </a:p>
        <a:p>
          <a:r>
            <a:rPr lang="en-US" dirty="0" smtClean="0"/>
            <a:t>Read out Ambulance Information Sheet</a:t>
          </a:r>
          <a:endParaRPr lang="en-US" dirty="0"/>
        </a:p>
      </dgm:t>
    </dgm:pt>
    <dgm:pt modelId="{FE085BCD-FEAC-4027-BEEE-BE3BF155F11B}" type="parTrans" cxnId="{14A7AAFD-F66D-4DF7-9F98-D1B1C231DF43}">
      <dgm:prSet/>
      <dgm:spPr/>
      <dgm:t>
        <a:bodyPr/>
        <a:lstStyle/>
        <a:p>
          <a:endParaRPr lang="en-US"/>
        </a:p>
      </dgm:t>
    </dgm:pt>
    <dgm:pt modelId="{D4317950-03D2-4B3B-A0B2-4100D086CB32}" type="sibTrans" cxnId="{14A7AAFD-F66D-4DF7-9F98-D1B1C231DF43}">
      <dgm:prSet/>
      <dgm:spPr/>
      <dgm:t>
        <a:bodyPr/>
        <a:lstStyle/>
        <a:p>
          <a:endParaRPr lang="en-US"/>
        </a:p>
      </dgm:t>
    </dgm:pt>
    <dgm:pt modelId="{54F43CAA-2C7E-435E-825F-667CDEF8A7C7}">
      <dgm:prSet/>
      <dgm:spPr/>
      <dgm:t>
        <a:bodyPr/>
        <a:lstStyle/>
        <a:p>
          <a:r>
            <a:rPr lang="en-GB" dirty="0" smtClean="0"/>
            <a:t>Take consent on one of the three forms (patient, relative or paramedic) sheet</a:t>
          </a:r>
          <a:endParaRPr lang="en-GB" dirty="0"/>
        </a:p>
      </dgm:t>
    </dgm:pt>
    <dgm:pt modelId="{E9813FDA-082F-4B9B-9990-B13A689F2010}" type="parTrans" cxnId="{FDF67472-7BB2-471D-94CE-4052C8F27CC2}">
      <dgm:prSet/>
      <dgm:spPr/>
    </dgm:pt>
    <dgm:pt modelId="{22DE462F-62C2-40E9-AF6A-C48034B98616}" type="sibTrans" cxnId="{FDF67472-7BB2-471D-94CE-4052C8F27CC2}">
      <dgm:prSet/>
      <dgm:spPr/>
    </dgm:pt>
    <dgm:pt modelId="{DEE1B382-D3A6-44D5-9688-54958544932F}" type="pres">
      <dgm:prSet presAssocID="{10276334-E23C-4E25-974B-DC47440E8872}" presName="linearFlow" presStyleCnt="0">
        <dgm:presLayoutVars>
          <dgm:resizeHandles val="exact"/>
        </dgm:presLayoutVars>
      </dgm:prSet>
      <dgm:spPr/>
    </dgm:pt>
    <dgm:pt modelId="{9C15E81D-CCB5-4454-823F-4496F6D1947E}" type="pres">
      <dgm:prSet presAssocID="{91694E6A-CB50-49FA-88A7-5A710B4F4915}" presName="node" presStyleLbl="node1" presStyleIdx="0" presStyleCnt="6" custScaleX="452007" custLinFactNeighborY="-968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3D5889-32C6-4356-A610-285A57AB05EF}" type="pres">
      <dgm:prSet presAssocID="{EDBCF4D2-98B7-4927-9000-96364B7C913D}" presName="sibTrans" presStyleLbl="sibTrans2D1" presStyleIdx="0" presStyleCnt="5"/>
      <dgm:spPr/>
      <dgm:t>
        <a:bodyPr/>
        <a:lstStyle/>
        <a:p>
          <a:endParaRPr lang="en-US"/>
        </a:p>
      </dgm:t>
    </dgm:pt>
    <dgm:pt modelId="{70773A86-F8A8-46EF-9D93-804D23EF7FE0}" type="pres">
      <dgm:prSet presAssocID="{EDBCF4D2-98B7-4927-9000-96364B7C913D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3D66CE2C-0F27-42ED-A165-5F7D36703DB7}" type="pres">
      <dgm:prSet presAssocID="{154577A5-3632-4760-B81C-E0FDBE882317}" presName="node" presStyleLbl="node1" presStyleIdx="1" presStyleCnt="6" custScaleX="452007" custLinFactNeighborY="-25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D1EA56-64B4-4BCB-8EFD-7BA565F73F74}" type="pres">
      <dgm:prSet presAssocID="{B1A0EF02-F0B1-40C5-83F0-ABBFBAD64094}" presName="sibTrans" presStyleLbl="sibTrans2D1" presStyleIdx="1" presStyleCnt="5"/>
      <dgm:spPr/>
      <dgm:t>
        <a:bodyPr/>
        <a:lstStyle/>
        <a:p>
          <a:endParaRPr lang="en-US"/>
        </a:p>
      </dgm:t>
    </dgm:pt>
    <dgm:pt modelId="{E63DC9B9-145A-405C-BA27-4A1787F73788}" type="pres">
      <dgm:prSet presAssocID="{B1A0EF02-F0B1-40C5-83F0-ABBFBAD64094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FE5BBBF9-405E-4061-BBD3-2242C677BB4F}" type="pres">
      <dgm:prSet presAssocID="{13872158-C69A-421D-8118-A139F6328436}" presName="node" presStyleLbl="node1" presStyleIdx="2" presStyleCnt="6" custScaleX="4520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69F58A-7C51-4AC9-A431-C7BFA053900F}" type="pres">
      <dgm:prSet presAssocID="{302F486B-4B7A-42A7-835D-7E865995582E}" presName="sibTrans" presStyleLbl="sibTrans2D1" presStyleIdx="2" presStyleCnt="5"/>
      <dgm:spPr/>
      <dgm:t>
        <a:bodyPr/>
        <a:lstStyle/>
        <a:p>
          <a:endParaRPr lang="en-US"/>
        </a:p>
      </dgm:t>
    </dgm:pt>
    <dgm:pt modelId="{A6F68463-E78A-4D9D-8C39-CB8A2A37BB72}" type="pres">
      <dgm:prSet presAssocID="{302F486B-4B7A-42A7-835D-7E865995582E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8A5B4F1F-D1F6-4CC1-8D24-FB808153FF90}" type="pres">
      <dgm:prSet presAssocID="{B9016053-24DA-490B-A88F-355ADB800CED}" presName="node" presStyleLbl="node1" presStyleIdx="3" presStyleCnt="6" custScaleX="4445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81B32A-6351-4A5F-A159-A630C97E041E}" type="pres">
      <dgm:prSet presAssocID="{D4317950-03D2-4B3B-A0B2-4100D086CB32}" presName="sibTrans" presStyleLbl="sibTrans2D1" presStyleIdx="3" presStyleCnt="5"/>
      <dgm:spPr/>
      <dgm:t>
        <a:bodyPr/>
        <a:lstStyle/>
        <a:p>
          <a:endParaRPr lang="en-US"/>
        </a:p>
      </dgm:t>
    </dgm:pt>
    <dgm:pt modelId="{92073468-6109-4329-ADDF-3C1AA1C3C884}" type="pres">
      <dgm:prSet presAssocID="{D4317950-03D2-4B3B-A0B2-4100D086CB32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4B9A1E42-AFDE-495A-85F9-6583EF95FDC5}" type="pres">
      <dgm:prSet presAssocID="{07A5FED7-836A-4C78-91D3-327260760B0D}" presName="node" presStyleLbl="node1" presStyleIdx="4" presStyleCnt="6" custScaleX="4520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5D508A-A3EB-4856-9163-2173C9D92BAE}" type="pres">
      <dgm:prSet presAssocID="{78EB59CD-25B3-4211-985B-CECAB9D202A5}" presName="sibTrans" presStyleLbl="sibTrans2D1" presStyleIdx="4" presStyleCnt="5"/>
      <dgm:spPr/>
      <dgm:t>
        <a:bodyPr/>
        <a:lstStyle/>
        <a:p>
          <a:endParaRPr lang="en-GB"/>
        </a:p>
      </dgm:t>
    </dgm:pt>
    <dgm:pt modelId="{2198D288-292C-4AE1-8A44-AC7F8234B446}" type="pres">
      <dgm:prSet presAssocID="{78EB59CD-25B3-4211-985B-CECAB9D202A5}" presName="connectorText" presStyleLbl="sibTrans2D1" presStyleIdx="4" presStyleCnt="5"/>
      <dgm:spPr/>
      <dgm:t>
        <a:bodyPr/>
        <a:lstStyle/>
        <a:p>
          <a:endParaRPr lang="en-GB"/>
        </a:p>
      </dgm:t>
    </dgm:pt>
    <dgm:pt modelId="{313D3FCD-DE3D-44A4-BF71-5822F441FB9B}" type="pres">
      <dgm:prSet presAssocID="{54F43CAA-2C7E-435E-825F-667CDEF8A7C7}" presName="node" presStyleLbl="node1" presStyleIdx="5" presStyleCnt="6" custScaleX="45200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A6596C6-E9E8-6448-B80D-29A466C08D7A}" type="presOf" srcId="{154577A5-3632-4760-B81C-E0FDBE882317}" destId="{3D66CE2C-0F27-42ED-A165-5F7D36703DB7}" srcOrd="0" destOrd="0" presId="urn:microsoft.com/office/officeart/2005/8/layout/process2"/>
    <dgm:cxn modelId="{48F09ED5-59B6-F142-8BE6-33FA4A994B42}" type="presOf" srcId="{EDBCF4D2-98B7-4927-9000-96364B7C913D}" destId="{70773A86-F8A8-46EF-9D93-804D23EF7FE0}" srcOrd="1" destOrd="0" presId="urn:microsoft.com/office/officeart/2005/8/layout/process2"/>
    <dgm:cxn modelId="{A9C41089-B1DE-EE40-AE91-89BF38DC2180}" type="presOf" srcId="{91694E6A-CB50-49FA-88A7-5A710B4F4915}" destId="{9C15E81D-CCB5-4454-823F-4496F6D1947E}" srcOrd="0" destOrd="0" presId="urn:microsoft.com/office/officeart/2005/8/layout/process2"/>
    <dgm:cxn modelId="{D11373DA-B99A-AA41-9E92-42903FA0B78F}" type="presOf" srcId="{B9016053-24DA-490B-A88F-355ADB800CED}" destId="{8A5B4F1F-D1F6-4CC1-8D24-FB808153FF90}" srcOrd="0" destOrd="0" presId="urn:microsoft.com/office/officeart/2005/8/layout/process2"/>
    <dgm:cxn modelId="{7779855D-3623-CE44-BC03-0A63B6045121}" type="presOf" srcId="{B1A0EF02-F0B1-40C5-83F0-ABBFBAD64094}" destId="{45D1EA56-64B4-4BCB-8EFD-7BA565F73F74}" srcOrd="0" destOrd="0" presId="urn:microsoft.com/office/officeart/2005/8/layout/process2"/>
    <dgm:cxn modelId="{D71A920F-4CF4-F448-842A-B5D794A996C8}" type="presOf" srcId="{D4317950-03D2-4B3B-A0B2-4100D086CB32}" destId="{92073468-6109-4329-ADDF-3C1AA1C3C884}" srcOrd="1" destOrd="0" presId="urn:microsoft.com/office/officeart/2005/8/layout/process2"/>
    <dgm:cxn modelId="{76AF127C-3CCF-4162-B1EC-5E27DF8B8E36}" srcId="{10276334-E23C-4E25-974B-DC47440E8872}" destId="{13872158-C69A-421D-8118-A139F6328436}" srcOrd="2" destOrd="0" parTransId="{8A17EA32-E852-44DE-ACBB-921C64E1C047}" sibTransId="{302F486B-4B7A-42A7-835D-7E865995582E}"/>
    <dgm:cxn modelId="{5E507F42-5A93-4D71-9F00-7E2DF3C41213}" type="presOf" srcId="{54F43CAA-2C7E-435E-825F-667CDEF8A7C7}" destId="{313D3FCD-DE3D-44A4-BF71-5822F441FB9B}" srcOrd="0" destOrd="0" presId="urn:microsoft.com/office/officeart/2005/8/layout/process2"/>
    <dgm:cxn modelId="{39622BE9-776C-6D48-B62B-1368F4535BB3}" type="presOf" srcId="{07A5FED7-836A-4C78-91D3-327260760B0D}" destId="{4B9A1E42-AFDE-495A-85F9-6583EF95FDC5}" srcOrd="0" destOrd="0" presId="urn:microsoft.com/office/officeart/2005/8/layout/process2"/>
    <dgm:cxn modelId="{30B1B2E5-A309-46BE-BBE9-4C5ACCFFEA99}" srcId="{10276334-E23C-4E25-974B-DC47440E8872}" destId="{07A5FED7-836A-4C78-91D3-327260760B0D}" srcOrd="4" destOrd="0" parTransId="{0E0D85E6-5611-4565-A2D7-723D65CBB0B5}" sibTransId="{78EB59CD-25B3-4211-985B-CECAB9D202A5}"/>
    <dgm:cxn modelId="{FCD82F9D-F5BD-4832-AB46-8219932BAD9C}" srcId="{10276334-E23C-4E25-974B-DC47440E8872}" destId="{154577A5-3632-4760-B81C-E0FDBE882317}" srcOrd="1" destOrd="0" parTransId="{CA43B0B4-047B-4945-B0FB-EBFCBF429BF7}" sibTransId="{B1A0EF02-F0B1-40C5-83F0-ABBFBAD64094}"/>
    <dgm:cxn modelId="{F954449E-1C4C-7842-8413-C43192C19836}" type="presOf" srcId="{302F486B-4B7A-42A7-835D-7E865995582E}" destId="{A6F68463-E78A-4D9D-8C39-CB8A2A37BB72}" srcOrd="1" destOrd="0" presId="urn:microsoft.com/office/officeart/2005/8/layout/process2"/>
    <dgm:cxn modelId="{A22BC2D1-FBC0-1D40-B5E9-10CAEF3CB854}" type="presOf" srcId="{EDBCF4D2-98B7-4927-9000-96364B7C913D}" destId="{FE3D5889-32C6-4356-A610-285A57AB05EF}" srcOrd="0" destOrd="0" presId="urn:microsoft.com/office/officeart/2005/8/layout/process2"/>
    <dgm:cxn modelId="{B0113351-5650-487C-9D9C-05166CE6CE72}" type="presOf" srcId="{78EB59CD-25B3-4211-985B-CECAB9D202A5}" destId="{6F5D508A-A3EB-4856-9163-2173C9D92BAE}" srcOrd="0" destOrd="0" presId="urn:microsoft.com/office/officeart/2005/8/layout/process2"/>
    <dgm:cxn modelId="{F2DFAF68-3D5E-7546-BA8D-7D98BA3FDBB7}" type="presOf" srcId="{13872158-C69A-421D-8118-A139F6328436}" destId="{FE5BBBF9-405E-4061-BBD3-2242C677BB4F}" srcOrd="0" destOrd="0" presId="urn:microsoft.com/office/officeart/2005/8/layout/process2"/>
    <dgm:cxn modelId="{D902CB17-6F99-4CC7-A6F6-733A8F1F3274}" srcId="{10276334-E23C-4E25-974B-DC47440E8872}" destId="{91694E6A-CB50-49FA-88A7-5A710B4F4915}" srcOrd="0" destOrd="0" parTransId="{850C1FA2-72B7-48D2-859C-C12D3A547AA5}" sibTransId="{EDBCF4D2-98B7-4927-9000-96364B7C913D}"/>
    <dgm:cxn modelId="{AF9A8775-3BA3-024A-B540-822DA66F0F36}" type="presOf" srcId="{D4317950-03D2-4B3B-A0B2-4100D086CB32}" destId="{3E81B32A-6351-4A5F-A159-A630C97E041E}" srcOrd="0" destOrd="0" presId="urn:microsoft.com/office/officeart/2005/8/layout/process2"/>
    <dgm:cxn modelId="{DC565323-C31E-44FA-80C4-2F0F5A2A80E7}" type="presOf" srcId="{78EB59CD-25B3-4211-985B-CECAB9D202A5}" destId="{2198D288-292C-4AE1-8A44-AC7F8234B446}" srcOrd="1" destOrd="0" presId="urn:microsoft.com/office/officeart/2005/8/layout/process2"/>
    <dgm:cxn modelId="{14A7AAFD-F66D-4DF7-9F98-D1B1C231DF43}" srcId="{10276334-E23C-4E25-974B-DC47440E8872}" destId="{B9016053-24DA-490B-A88F-355ADB800CED}" srcOrd="3" destOrd="0" parTransId="{FE085BCD-FEAC-4027-BEEE-BE3BF155F11B}" sibTransId="{D4317950-03D2-4B3B-A0B2-4100D086CB32}"/>
    <dgm:cxn modelId="{0478A817-0F92-4246-A864-8CAB70496B7E}" type="presOf" srcId="{B1A0EF02-F0B1-40C5-83F0-ABBFBAD64094}" destId="{E63DC9B9-145A-405C-BA27-4A1787F73788}" srcOrd="1" destOrd="0" presId="urn:microsoft.com/office/officeart/2005/8/layout/process2"/>
    <dgm:cxn modelId="{FDF67472-7BB2-471D-94CE-4052C8F27CC2}" srcId="{10276334-E23C-4E25-974B-DC47440E8872}" destId="{54F43CAA-2C7E-435E-825F-667CDEF8A7C7}" srcOrd="5" destOrd="0" parTransId="{E9813FDA-082F-4B9B-9990-B13A689F2010}" sibTransId="{22DE462F-62C2-40E9-AF6A-C48034B98616}"/>
    <dgm:cxn modelId="{C5589DCF-64E2-5346-98FF-6A728A4BED79}" type="presOf" srcId="{302F486B-4B7A-42A7-835D-7E865995582E}" destId="{D569F58A-7C51-4AC9-A431-C7BFA053900F}" srcOrd="0" destOrd="0" presId="urn:microsoft.com/office/officeart/2005/8/layout/process2"/>
    <dgm:cxn modelId="{3613D20A-99E5-1C46-81B0-9D7EA844491D}" type="presOf" srcId="{10276334-E23C-4E25-974B-DC47440E8872}" destId="{DEE1B382-D3A6-44D5-9688-54958544932F}" srcOrd="0" destOrd="0" presId="urn:microsoft.com/office/officeart/2005/8/layout/process2"/>
    <dgm:cxn modelId="{AFCBFBD4-1E83-E64A-8D05-2E3132DE10F0}" type="presParOf" srcId="{DEE1B382-D3A6-44D5-9688-54958544932F}" destId="{9C15E81D-CCB5-4454-823F-4496F6D1947E}" srcOrd="0" destOrd="0" presId="urn:microsoft.com/office/officeart/2005/8/layout/process2"/>
    <dgm:cxn modelId="{DCB74AFB-4627-064C-92DF-2222DCFD61E8}" type="presParOf" srcId="{DEE1B382-D3A6-44D5-9688-54958544932F}" destId="{FE3D5889-32C6-4356-A610-285A57AB05EF}" srcOrd="1" destOrd="0" presId="urn:microsoft.com/office/officeart/2005/8/layout/process2"/>
    <dgm:cxn modelId="{05DA6064-097A-7C45-BFE3-1BD4E2DCAAE5}" type="presParOf" srcId="{FE3D5889-32C6-4356-A610-285A57AB05EF}" destId="{70773A86-F8A8-46EF-9D93-804D23EF7FE0}" srcOrd="0" destOrd="0" presId="urn:microsoft.com/office/officeart/2005/8/layout/process2"/>
    <dgm:cxn modelId="{26329540-87AB-174D-97F2-DA9D17EA12A5}" type="presParOf" srcId="{DEE1B382-D3A6-44D5-9688-54958544932F}" destId="{3D66CE2C-0F27-42ED-A165-5F7D36703DB7}" srcOrd="2" destOrd="0" presId="urn:microsoft.com/office/officeart/2005/8/layout/process2"/>
    <dgm:cxn modelId="{55D00364-2AB1-EA45-9FA4-9CA60CE23A45}" type="presParOf" srcId="{DEE1B382-D3A6-44D5-9688-54958544932F}" destId="{45D1EA56-64B4-4BCB-8EFD-7BA565F73F74}" srcOrd="3" destOrd="0" presId="urn:microsoft.com/office/officeart/2005/8/layout/process2"/>
    <dgm:cxn modelId="{6CA21B31-223E-CD4A-87A6-15EF0E76903A}" type="presParOf" srcId="{45D1EA56-64B4-4BCB-8EFD-7BA565F73F74}" destId="{E63DC9B9-145A-405C-BA27-4A1787F73788}" srcOrd="0" destOrd="0" presId="urn:microsoft.com/office/officeart/2005/8/layout/process2"/>
    <dgm:cxn modelId="{B524B6E9-C5C1-4941-AA34-12E600401F6C}" type="presParOf" srcId="{DEE1B382-D3A6-44D5-9688-54958544932F}" destId="{FE5BBBF9-405E-4061-BBD3-2242C677BB4F}" srcOrd="4" destOrd="0" presId="urn:microsoft.com/office/officeart/2005/8/layout/process2"/>
    <dgm:cxn modelId="{6DFA7C0A-069D-4C4D-AC35-335C0555E1DF}" type="presParOf" srcId="{DEE1B382-D3A6-44D5-9688-54958544932F}" destId="{D569F58A-7C51-4AC9-A431-C7BFA053900F}" srcOrd="5" destOrd="0" presId="urn:microsoft.com/office/officeart/2005/8/layout/process2"/>
    <dgm:cxn modelId="{9E49D666-B5D7-9E47-974F-C7981A89CBA8}" type="presParOf" srcId="{D569F58A-7C51-4AC9-A431-C7BFA053900F}" destId="{A6F68463-E78A-4D9D-8C39-CB8A2A37BB72}" srcOrd="0" destOrd="0" presId="urn:microsoft.com/office/officeart/2005/8/layout/process2"/>
    <dgm:cxn modelId="{8B8FDB72-1BCD-014B-9AAA-1D04869FD434}" type="presParOf" srcId="{DEE1B382-D3A6-44D5-9688-54958544932F}" destId="{8A5B4F1F-D1F6-4CC1-8D24-FB808153FF90}" srcOrd="6" destOrd="0" presId="urn:microsoft.com/office/officeart/2005/8/layout/process2"/>
    <dgm:cxn modelId="{F9A6777E-0F43-DC46-943B-A3A9B818FD6C}" type="presParOf" srcId="{DEE1B382-D3A6-44D5-9688-54958544932F}" destId="{3E81B32A-6351-4A5F-A159-A630C97E041E}" srcOrd="7" destOrd="0" presId="urn:microsoft.com/office/officeart/2005/8/layout/process2"/>
    <dgm:cxn modelId="{E15E5C48-479D-464C-B05C-93F2D2A4ADFF}" type="presParOf" srcId="{3E81B32A-6351-4A5F-A159-A630C97E041E}" destId="{92073468-6109-4329-ADDF-3C1AA1C3C884}" srcOrd="0" destOrd="0" presId="urn:microsoft.com/office/officeart/2005/8/layout/process2"/>
    <dgm:cxn modelId="{71DCFA44-FBEB-6841-ABFA-EA36D35378AC}" type="presParOf" srcId="{DEE1B382-D3A6-44D5-9688-54958544932F}" destId="{4B9A1E42-AFDE-495A-85F9-6583EF95FDC5}" srcOrd="8" destOrd="0" presId="urn:microsoft.com/office/officeart/2005/8/layout/process2"/>
    <dgm:cxn modelId="{97A091FF-1EF2-4AC5-B71E-00E32902362A}" type="presParOf" srcId="{DEE1B382-D3A6-44D5-9688-54958544932F}" destId="{6F5D508A-A3EB-4856-9163-2173C9D92BAE}" srcOrd="9" destOrd="0" presId="urn:microsoft.com/office/officeart/2005/8/layout/process2"/>
    <dgm:cxn modelId="{E9909DC7-7DAC-4C16-AD9E-10A3ACAE6618}" type="presParOf" srcId="{6F5D508A-A3EB-4856-9163-2173C9D92BAE}" destId="{2198D288-292C-4AE1-8A44-AC7F8234B446}" srcOrd="0" destOrd="0" presId="urn:microsoft.com/office/officeart/2005/8/layout/process2"/>
    <dgm:cxn modelId="{92C3B501-A3CA-4B35-B254-175B0F56E316}" type="presParOf" srcId="{DEE1B382-D3A6-44D5-9688-54958544932F}" destId="{313D3FCD-DE3D-44A4-BF71-5822F441FB9B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6C261E-76B4-49A7-A8A4-69E9A4E529A6}" type="doc">
      <dgm:prSet loTypeId="urn:microsoft.com/office/officeart/2005/8/layout/process2" loCatId="process" qsTypeId="urn:microsoft.com/office/officeart/2005/8/quickstyle/simple1" qsCatId="simple" csTypeId="urn:microsoft.com/office/officeart/2005/8/colors/accent1_1" csCatId="accent1" phldr="1"/>
      <dgm:spPr/>
    </dgm:pt>
    <dgm:pt modelId="{4541CBCF-2271-479B-8DD4-07E1387E9D44}">
      <dgm:prSet phldrT="[Text]"/>
      <dgm:spPr/>
      <dgm:t>
        <a:bodyPr/>
        <a:lstStyle/>
        <a:p>
          <a:r>
            <a:rPr lang="en-US" dirty="0" smtClean="0"/>
            <a:t>Apply the GTN patch and gauze dressing</a:t>
          </a:r>
          <a:endParaRPr lang="en-US" dirty="0"/>
        </a:p>
      </dgm:t>
    </dgm:pt>
    <dgm:pt modelId="{7D2B7E85-2EF1-4587-B7FB-BD036D9083BB}" type="parTrans" cxnId="{08817ABC-8523-4F77-9C86-8CDB52280B1B}">
      <dgm:prSet/>
      <dgm:spPr/>
      <dgm:t>
        <a:bodyPr/>
        <a:lstStyle/>
        <a:p>
          <a:endParaRPr lang="en-US"/>
        </a:p>
      </dgm:t>
    </dgm:pt>
    <dgm:pt modelId="{95F3B65E-E250-4225-AC18-01FB33EDA533}" type="sibTrans" cxnId="{08817ABC-8523-4F77-9C86-8CDB52280B1B}">
      <dgm:prSet/>
      <dgm:spPr/>
      <dgm:t>
        <a:bodyPr/>
        <a:lstStyle/>
        <a:p>
          <a:endParaRPr lang="en-US"/>
        </a:p>
      </dgm:t>
    </dgm:pt>
    <dgm:pt modelId="{A8F4096D-9E18-48E9-9E7C-A5A069A7AFD7}">
      <dgm:prSet phldrT="[Text]"/>
      <dgm:spPr/>
      <dgm:t>
        <a:bodyPr/>
        <a:lstStyle/>
        <a:p>
          <a:r>
            <a:rPr lang="en-US" dirty="0" smtClean="0"/>
            <a:t>15 minute post randomisation BP and Heart Rate</a:t>
          </a:r>
        </a:p>
        <a:p>
          <a:r>
            <a:rPr lang="en-US" dirty="0" smtClean="0"/>
            <a:t>Enter on baseline data form</a:t>
          </a:r>
          <a:endParaRPr lang="en-US" dirty="0"/>
        </a:p>
      </dgm:t>
    </dgm:pt>
    <dgm:pt modelId="{D267EA83-139F-471C-9A73-7F11436173B3}" type="parTrans" cxnId="{20F67831-5DEB-4900-B1DA-4DBB1FD74BBB}">
      <dgm:prSet/>
      <dgm:spPr/>
      <dgm:t>
        <a:bodyPr/>
        <a:lstStyle/>
        <a:p>
          <a:endParaRPr lang="en-US"/>
        </a:p>
      </dgm:t>
    </dgm:pt>
    <dgm:pt modelId="{05599232-FB7D-491B-8109-61CEE5BA7CC6}" type="sibTrans" cxnId="{20F67831-5DEB-4900-B1DA-4DBB1FD74BBB}">
      <dgm:prSet/>
      <dgm:spPr/>
      <dgm:t>
        <a:bodyPr/>
        <a:lstStyle/>
        <a:p>
          <a:endParaRPr lang="en-US"/>
        </a:p>
      </dgm:t>
    </dgm:pt>
    <dgm:pt modelId="{00AEB4B0-CBD2-45AE-9861-176AC0F611E2}">
      <dgm:prSet/>
      <dgm:spPr/>
      <dgm:t>
        <a:bodyPr/>
        <a:lstStyle/>
        <a:p>
          <a:r>
            <a:rPr lang="en-US" dirty="0" smtClean="0"/>
            <a:t>Handover care in the hospital with completed forms</a:t>
          </a:r>
        </a:p>
        <a:p>
          <a:r>
            <a:rPr lang="en-US" dirty="0" smtClean="0"/>
            <a:t>If research team unavailable: put forms in envelope, seal it and leave it with case notes.</a:t>
          </a:r>
          <a:endParaRPr lang="en-US" dirty="0"/>
        </a:p>
      </dgm:t>
    </dgm:pt>
    <dgm:pt modelId="{862CE64B-F830-416F-8CD0-6568DF6283D9}" type="parTrans" cxnId="{7676C2EA-A94A-4103-A942-6CA160432540}">
      <dgm:prSet/>
      <dgm:spPr/>
      <dgm:t>
        <a:bodyPr/>
        <a:lstStyle/>
        <a:p>
          <a:endParaRPr lang="en-US"/>
        </a:p>
      </dgm:t>
    </dgm:pt>
    <dgm:pt modelId="{C0F4B98A-2501-4185-A787-4F7CD3E805AB}" type="sibTrans" cxnId="{7676C2EA-A94A-4103-A942-6CA160432540}">
      <dgm:prSet/>
      <dgm:spPr/>
      <dgm:t>
        <a:bodyPr/>
        <a:lstStyle/>
        <a:p>
          <a:endParaRPr lang="en-US"/>
        </a:p>
      </dgm:t>
    </dgm:pt>
    <dgm:pt modelId="{D7C941C1-9EDD-434A-9F30-14F6BE89C44B}">
      <dgm:prSet/>
      <dgm:spPr/>
      <dgm:t>
        <a:bodyPr/>
        <a:lstStyle/>
        <a:p>
          <a:r>
            <a:rPr lang="en-US" dirty="0" smtClean="0"/>
            <a:t>Complete baseline data form</a:t>
          </a:r>
          <a:endParaRPr lang="en-US" dirty="0"/>
        </a:p>
      </dgm:t>
    </dgm:pt>
    <dgm:pt modelId="{AA1C825F-ABE1-435F-9677-50FA892ED219}" type="parTrans" cxnId="{CC09C540-E9A3-4A26-BB55-55458FF950AB}">
      <dgm:prSet/>
      <dgm:spPr/>
      <dgm:t>
        <a:bodyPr/>
        <a:lstStyle/>
        <a:p>
          <a:endParaRPr lang="en-US"/>
        </a:p>
      </dgm:t>
    </dgm:pt>
    <dgm:pt modelId="{887EB8A6-C309-4E35-BD34-0242FB0E8625}" type="sibTrans" cxnId="{CC09C540-E9A3-4A26-BB55-55458FF950AB}">
      <dgm:prSet/>
      <dgm:spPr/>
      <dgm:t>
        <a:bodyPr/>
        <a:lstStyle/>
        <a:p>
          <a:endParaRPr lang="en-US"/>
        </a:p>
      </dgm:t>
    </dgm:pt>
    <dgm:pt modelId="{686D08FD-CEC3-4193-AB87-CB5EF2833B6D}">
      <dgm:prSet/>
      <dgm:spPr/>
      <dgm:t>
        <a:bodyPr/>
        <a:lstStyle/>
        <a:p>
          <a:r>
            <a:rPr lang="en-GB" baseline="0" dirty="0" smtClean="0"/>
            <a:t>Randomise the patient by opening  the inside envelope.</a:t>
          </a:r>
        </a:p>
        <a:p>
          <a:r>
            <a:rPr lang="en-GB" baseline="0" dirty="0" smtClean="0"/>
            <a:t>A sheet will tell if patient is randomised to GTN plus gauze or only gauze (No GTN)</a:t>
          </a:r>
          <a:endParaRPr lang="en-GB" dirty="0"/>
        </a:p>
      </dgm:t>
    </dgm:pt>
    <dgm:pt modelId="{1A592592-4FB5-4C9D-AE48-6EF7294F1C95}" type="parTrans" cxnId="{DB57F640-55BA-4290-A26D-A73BBAC300FD}">
      <dgm:prSet/>
      <dgm:spPr/>
      <dgm:t>
        <a:bodyPr/>
        <a:lstStyle/>
        <a:p>
          <a:endParaRPr lang="en-GB"/>
        </a:p>
      </dgm:t>
    </dgm:pt>
    <dgm:pt modelId="{D4FD1BE2-2C7D-47D5-9D3C-7A2E2A55077B}" type="sibTrans" cxnId="{DB57F640-55BA-4290-A26D-A73BBAC300FD}">
      <dgm:prSet/>
      <dgm:spPr/>
      <dgm:t>
        <a:bodyPr/>
        <a:lstStyle/>
        <a:p>
          <a:endParaRPr lang="en-GB"/>
        </a:p>
      </dgm:t>
    </dgm:pt>
    <dgm:pt modelId="{AF515F5F-E1B0-4B54-BD4D-D63E11E4BDA3}">
      <dgm:prSet phldrT="[Text]"/>
      <dgm:spPr/>
      <dgm:t>
        <a:bodyPr/>
        <a:lstStyle/>
        <a:p>
          <a:r>
            <a:rPr lang="en-US" b="1" dirty="0" smtClean="0"/>
            <a:t>Call trial office (0115 8231769) and inform about patient. Out of hours and weekends call trial medic on mobile from Monday to Thursday prior to </a:t>
          </a:r>
          <a:r>
            <a:rPr lang="en-US" b="1" dirty="0" err="1" smtClean="0"/>
            <a:t>randomising</a:t>
          </a:r>
          <a:r>
            <a:rPr lang="en-US" b="1" dirty="0" smtClean="0"/>
            <a:t> patient </a:t>
          </a:r>
        </a:p>
      </dgm:t>
    </dgm:pt>
    <dgm:pt modelId="{326EF4D8-B17C-42C8-9843-6BA7F6CFE24C}" type="sibTrans" cxnId="{742B142E-7304-4C57-A8CB-8CBC8D8980AD}">
      <dgm:prSet/>
      <dgm:spPr/>
      <dgm:t>
        <a:bodyPr/>
        <a:lstStyle/>
        <a:p>
          <a:endParaRPr lang="en-US"/>
        </a:p>
      </dgm:t>
    </dgm:pt>
    <dgm:pt modelId="{4A653B64-A132-4455-9974-FD7E090A1E26}" type="parTrans" cxnId="{742B142E-7304-4C57-A8CB-8CBC8D8980AD}">
      <dgm:prSet/>
      <dgm:spPr/>
      <dgm:t>
        <a:bodyPr/>
        <a:lstStyle/>
        <a:p>
          <a:endParaRPr lang="en-US"/>
        </a:p>
      </dgm:t>
    </dgm:pt>
    <dgm:pt modelId="{8E6D6D5A-0B0B-4CE9-B78D-9B0D16F86EF2}" type="pres">
      <dgm:prSet presAssocID="{076C261E-76B4-49A7-A8A4-69E9A4E529A6}" presName="linearFlow" presStyleCnt="0">
        <dgm:presLayoutVars>
          <dgm:resizeHandles val="exact"/>
        </dgm:presLayoutVars>
      </dgm:prSet>
      <dgm:spPr/>
    </dgm:pt>
    <dgm:pt modelId="{52E98632-EF3C-4388-83BE-C5D67E2AD036}" type="pres">
      <dgm:prSet presAssocID="{D7C941C1-9EDD-434A-9F30-14F6BE89C44B}" presName="node" presStyleLbl="node1" presStyleIdx="0" presStyleCnt="6" custScaleX="463788" custLinFactNeighborX="-1375" custLinFactNeighborY="211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825C3A-0CD8-483E-9A11-08782719F9B7}" type="pres">
      <dgm:prSet presAssocID="{887EB8A6-C309-4E35-BD34-0242FB0E8625}" presName="sibTrans" presStyleLbl="sibTrans2D1" presStyleIdx="0" presStyleCnt="5"/>
      <dgm:spPr/>
      <dgm:t>
        <a:bodyPr/>
        <a:lstStyle/>
        <a:p>
          <a:endParaRPr lang="en-US"/>
        </a:p>
      </dgm:t>
    </dgm:pt>
    <dgm:pt modelId="{4B71495A-BDAA-4020-9C4A-54BA3DE67BD1}" type="pres">
      <dgm:prSet presAssocID="{887EB8A6-C309-4E35-BD34-0242FB0E8625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B704C673-C728-4E12-BC81-E1B63D65A83E}" type="pres">
      <dgm:prSet presAssocID="{686D08FD-CEC3-4193-AB87-CB5EF2833B6D}" presName="node" presStyleLbl="node1" presStyleIdx="1" presStyleCnt="6" custScaleX="46378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41E26A1-827D-48E9-9517-F0844F7AF4B1}" type="pres">
      <dgm:prSet presAssocID="{D4FD1BE2-2C7D-47D5-9D3C-7A2E2A55077B}" presName="sibTrans" presStyleLbl="sibTrans2D1" presStyleIdx="1" presStyleCnt="5"/>
      <dgm:spPr/>
      <dgm:t>
        <a:bodyPr/>
        <a:lstStyle/>
        <a:p>
          <a:endParaRPr lang="en-US"/>
        </a:p>
      </dgm:t>
    </dgm:pt>
    <dgm:pt modelId="{225E3B27-8749-4804-8F18-5600211B73B1}" type="pres">
      <dgm:prSet presAssocID="{D4FD1BE2-2C7D-47D5-9D3C-7A2E2A55077B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9F092800-2594-475C-87FA-D60560432182}" type="pres">
      <dgm:prSet presAssocID="{4541CBCF-2271-479B-8DD4-07E1387E9D44}" presName="node" presStyleLbl="node1" presStyleIdx="2" presStyleCnt="6" custScaleX="463788" custLinFactNeighborX="-9974" custLinFactNeighborY="50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72A1B7-97B0-4E74-A7AA-89AAB4CEF0DA}" type="pres">
      <dgm:prSet presAssocID="{95F3B65E-E250-4225-AC18-01FB33EDA533}" presName="sibTrans" presStyleLbl="sibTrans2D1" presStyleIdx="2" presStyleCnt="5"/>
      <dgm:spPr/>
      <dgm:t>
        <a:bodyPr/>
        <a:lstStyle/>
        <a:p>
          <a:endParaRPr lang="en-US"/>
        </a:p>
      </dgm:t>
    </dgm:pt>
    <dgm:pt modelId="{1047EF93-0496-42A4-899A-40CABE44BA60}" type="pres">
      <dgm:prSet presAssocID="{95F3B65E-E250-4225-AC18-01FB33EDA533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C73BDCE1-13E0-4A3C-8016-9A6997C1D2CD}" type="pres">
      <dgm:prSet presAssocID="{AF515F5F-E1B0-4B54-BD4D-D63E11E4BDA3}" presName="node" presStyleLbl="node1" presStyleIdx="3" presStyleCnt="6" custScaleX="4637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1A26BE-2015-4D24-B5BE-7AF19DCE60D1}" type="pres">
      <dgm:prSet presAssocID="{326EF4D8-B17C-42C8-9843-6BA7F6CFE24C}" presName="sibTrans" presStyleLbl="sibTrans2D1" presStyleIdx="3" presStyleCnt="5"/>
      <dgm:spPr/>
      <dgm:t>
        <a:bodyPr/>
        <a:lstStyle/>
        <a:p>
          <a:endParaRPr lang="en-US"/>
        </a:p>
      </dgm:t>
    </dgm:pt>
    <dgm:pt modelId="{4FA5E87A-0556-4A07-9E5F-49F5019B4ACA}" type="pres">
      <dgm:prSet presAssocID="{326EF4D8-B17C-42C8-9843-6BA7F6CFE24C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B7C820E3-357A-4FFE-A8CC-7BC5CA09DCE3}" type="pres">
      <dgm:prSet presAssocID="{A8F4096D-9E18-48E9-9E7C-A5A069A7AFD7}" presName="node" presStyleLbl="node1" presStyleIdx="4" presStyleCnt="6" custScaleX="4637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54A664-AC32-4AB4-984A-26D85552724B}" type="pres">
      <dgm:prSet presAssocID="{05599232-FB7D-491B-8109-61CEE5BA7CC6}" presName="sibTrans" presStyleLbl="sibTrans2D1" presStyleIdx="4" presStyleCnt="5"/>
      <dgm:spPr/>
      <dgm:t>
        <a:bodyPr/>
        <a:lstStyle/>
        <a:p>
          <a:endParaRPr lang="en-US"/>
        </a:p>
      </dgm:t>
    </dgm:pt>
    <dgm:pt modelId="{34A0A3D9-0263-457C-B370-E73A5E32C049}" type="pres">
      <dgm:prSet presAssocID="{05599232-FB7D-491B-8109-61CEE5BA7CC6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AE0EF33D-D203-4A65-9B03-80AE2504183C}" type="pres">
      <dgm:prSet presAssocID="{00AEB4B0-CBD2-45AE-9861-176AC0F611E2}" presName="node" presStyleLbl="node1" presStyleIdx="5" presStyleCnt="6" custScaleX="4637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385118-7280-2E45-84B2-9BD2ABA00648}" type="presOf" srcId="{076C261E-76B4-49A7-A8A4-69E9A4E529A6}" destId="{8E6D6D5A-0B0B-4CE9-B78D-9B0D16F86EF2}" srcOrd="0" destOrd="0" presId="urn:microsoft.com/office/officeart/2005/8/layout/process2"/>
    <dgm:cxn modelId="{F5759787-FBAF-444E-A13D-2AF64CEC5095}" type="presOf" srcId="{AF515F5F-E1B0-4B54-BD4D-D63E11E4BDA3}" destId="{C73BDCE1-13E0-4A3C-8016-9A6997C1D2CD}" srcOrd="0" destOrd="0" presId="urn:microsoft.com/office/officeart/2005/8/layout/process2"/>
    <dgm:cxn modelId="{08817ABC-8523-4F77-9C86-8CDB52280B1B}" srcId="{076C261E-76B4-49A7-A8A4-69E9A4E529A6}" destId="{4541CBCF-2271-479B-8DD4-07E1387E9D44}" srcOrd="2" destOrd="0" parTransId="{7D2B7E85-2EF1-4587-B7FB-BD036D9083BB}" sibTransId="{95F3B65E-E250-4225-AC18-01FB33EDA533}"/>
    <dgm:cxn modelId="{742B142E-7304-4C57-A8CB-8CBC8D8980AD}" srcId="{076C261E-76B4-49A7-A8A4-69E9A4E529A6}" destId="{AF515F5F-E1B0-4B54-BD4D-D63E11E4BDA3}" srcOrd="3" destOrd="0" parTransId="{4A653B64-A132-4455-9974-FD7E090A1E26}" sibTransId="{326EF4D8-B17C-42C8-9843-6BA7F6CFE24C}"/>
    <dgm:cxn modelId="{CC09C540-E9A3-4A26-BB55-55458FF950AB}" srcId="{076C261E-76B4-49A7-A8A4-69E9A4E529A6}" destId="{D7C941C1-9EDD-434A-9F30-14F6BE89C44B}" srcOrd="0" destOrd="0" parTransId="{AA1C825F-ABE1-435F-9677-50FA892ED219}" sibTransId="{887EB8A6-C309-4E35-BD34-0242FB0E8625}"/>
    <dgm:cxn modelId="{DB57F640-55BA-4290-A26D-A73BBAC300FD}" srcId="{076C261E-76B4-49A7-A8A4-69E9A4E529A6}" destId="{686D08FD-CEC3-4193-AB87-CB5EF2833B6D}" srcOrd="1" destOrd="0" parTransId="{1A592592-4FB5-4C9D-AE48-6EF7294F1C95}" sibTransId="{D4FD1BE2-2C7D-47D5-9D3C-7A2E2A55077B}"/>
    <dgm:cxn modelId="{C74B1C73-ECCE-4542-95EE-C8C373933018}" type="presOf" srcId="{326EF4D8-B17C-42C8-9843-6BA7F6CFE24C}" destId="{4FA5E87A-0556-4A07-9E5F-49F5019B4ACA}" srcOrd="1" destOrd="0" presId="urn:microsoft.com/office/officeart/2005/8/layout/process2"/>
    <dgm:cxn modelId="{1CEFB3ED-8399-884B-BE4D-931E8E4655A3}" type="presOf" srcId="{95F3B65E-E250-4225-AC18-01FB33EDA533}" destId="{1372A1B7-97B0-4E74-A7AA-89AAB4CEF0DA}" srcOrd="0" destOrd="0" presId="urn:microsoft.com/office/officeart/2005/8/layout/process2"/>
    <dgm:cxn modelId="{790E9919-4DF3-1E48-AA0A-2CBD8574728C}" type="presOf" srcId="{686D08FD-CEC3-4193-AB87-CB5EF2833B6D}" destId="{B704C673-C728-4E12-BC81-E1B63D65A83E}" srcOrd="0" destOrd="0" presId="urn:microsoft.com/office/officeart/2005/8/layout/process2"/>
    <dgm:cxn modelId="{5A6D74D1-08BC-F240-BE50-E852657E1941}" type="presOf" srcId="{887EB8A6-C309-4E35-BD34-0242FB0E8625}" destId="{4B71495A-BDAA-4020-9C4A-54BA3DE67BD1}" srcOrd="1" destOrd="0" presId="urn:microsoft.com/office/officeart/2005/8/layout/process2"/>
    <dgm:cxn modelId="{034517D9-7349-AA44-B1F0-A4BAB50EB7D6}" type="presOf" srcId="{4541CBCF-2271-479B-8DD4-07E1387E9D44}" destId="{9F092800-2594-475C-87FA-D60560432182}" srcOrd="0" destOrd="0" presId="urn:microsoft.com/office/officeart/2005/8/layout/process2"/>
    <dgm:cxn modelId="{573BB3F3-0663-EB46-A69D-1C90F8B421A0}" type="presOf" srcId="{887EB8A6-C309-4E35-BD34-0242FB0E8625}" destId="{30825C3A-0CD8-483E-9A11-08782719F9B7}" srcOrd="0" destOrd="0" presId="urn:microsoft.com/office/officeart/2005/8/layout/process2"/>
    <dgm:cxn modelId="{6D51D34D-B08D-CF40-A621-2DDFBD42AD08}" type="presOf" srcId="{D4FD1BE2-2C7D-47D5-9D3C-7A2E2A55077B}" destId="{225E3B27-8749-4804-8F18-5600211B73B1}" srcOrd="1" destOrd="0" presId="urn:microsoft.com/office/officeart/2005/8/layout/process2"/>
    <dgm:cxn modelId="{C8043AE3-7F5E-8E4B-8D84-9CCCA8376C07}" type="presOf" srcId="{326EF4D8-B17C-42C8-9843-6BA7F6CFE24C}" destId="{E01A26BE-2015-4D24-B5BE-7AF19DCE60D1}" srcOrd="0" destOrd="0" presId="urn:microsoft.com/office/officeart/2005/8/layout/process2"/>
    <dgm:cxn modelId="{009BE828-B2BE-C646-A809-EC9A7F57CE42}" type="presOf" srcId="{A8F4096D-9E18-48E9-9E7C-A5A069A7AFD7}" destId="{B7C820E3-357A-4FFE-A8CC-7BC5CA09DCE3}" srcOrd="0" destOrd="0" presId="urn:microsoft.com/office/officeart/2005/8/layout/process2"/>
    <dgm:cxn modelId="{944755A2-C5C6-4940-83F6-983D70FAC226}" type="presOf" srcId="{05599232-FB7D-491B-8109-61CEE5BA7CC6}" destId="{34A0A3D9-0263-457C-B370-E73A5E32C049}" srcOrd="1" destOrd="0" presId="urn:microsoft.com/office/officeart/2005/8/layout/process2"/>
    <dgm:cxn modelId="{AF05076A-A8D7-244D-B851-83FB0F63F96E}" type="presOf" srcId="{05599232-FB7D-491B-8109-61CEE5BA7CC6}" destId="{8654A664-AC32-4AB4-984A-26D85552724B}" srcOrd="0" destOrd="0" presId="urn:microsoft.com/office/officeart/2005/8/layout/process2"/>
    <dgm:cxn modelId="{1D913B12-8D1A-5A4A-B7A8-7A8ABB8FC66B}" type="presOf" srcId="{95F3B65E-E250-4225-AC18-01FB33EDA533}" destId="{1047EF93-0496-42A4-899A-40CABE44BA60}" srcOrd="1" destOrd="0" presId="urn:microsoft.com/office/officeart/2005/8/layout/process2"/>
    <dgm:cxn modelId="{7676C2EA-A94A-4103-A942-6CA160432540}" srcId="{076C261E-76B4-49A7-A8A4-69E9A4E529A6}" destId="{00AEB4B0-CBD2-45AE-9861-176AC0F611E2}" srcOrd="5" destOrd="0" parTransId="{862CE64B-F830-416F-8CD0-6568DF6283D9}" sibTransId="{C0F4B98A-2501-4185-A787-4F7CD3E805AB}"/>
    <dgm:cxn modelId="{CD82EA1F-FB10-C14C-A6CF-2EFAC42F21ED}" type="presOf" srcId="{D4FD1BE2-2C7D-47D5-9D3C-7A2E2A55077B}" destId="{741E26A1-827D-48E9-9517-F0844F7AF4B1}" srcOrd="0" destOrd="0" presId="urn:microsoft.com/office/officeart/2005/8/layout/process2"/>
    <dgm:cxn modelId="{E9C6AC05-8D1B-3B45-AA10-F69928219873}" type="presOf" srcId="{D7C941C1-9EDD-434A-9F30-14F6BE89C44B}" destId="{52E98632-EF3C-4388-83BE-C5D67E2AD036}" srcOrd="0" destOrd="0" presId="urn:microsoft.com/office/officeart/2005/8/layout/process2"/>
    <dgm:cxn modelId="{B5FF9EC6-7CBA-B94F-9EE9-E6A9895F3667}" type="presOf" srcId="{00AEB4B0-CBD2-45AE-9861-176AC0F611E2}" destId="{AE0EF33D-D203-4A65-9B03-80AE2504183C}" srcOrd="0" destOrd="0" presId="urn:microsoft.com/office/officeart/2005/8/layout/process2"/>
    <dgm:cxn modelId="{20F67831-5DEB-4900-B1DA-4DBB1FD74BBB}" srcId="{076C261E-76B4-49A7-A8A4-69E9A4E529A6}" destId="{A8F4096D-9E18-48E9-9E7C-A5A069A7AFD7}" srcOrd="4" destOrd="0" parTransId="{D267EA83-139F-471C-9A73-7F11436173B3}" sibTransId="{05599232-FB7D-491B-8109-61CEE5BA7CC6}"/>
    <dgm:cxn modelId="{C375E8CA-D8AF-9948-9F82-673BAEC56BCB}" type="presParOf" srcId="{8E6D6D5A-0B0B-4CE9-B78D-9B0D16F86EF2}" destId="{52E98632-EF3C-4388-83BE-C5D67E2AD036}" srcOrd="0" destOrd="0" presId="urn:microsoft.com/office/officeart/2005/8/layout/process2"/>
    <dgm:cxn modelId="{2FEBA354-B024-0042-809B-C9B046576C64}" type="presParOf" srcId="{8E6D6D5A-0B0B-4CE9-B78D-9B0D16F86EF2}" destId="{30825C3A-0CD8-483E-9A11-08782719F9B7}" srcOrd="1" destOrd="0" presId="urn:microsoft.com/office/officeart/2005/8/layout/process2"/>
    <dgm:cxn modelId="{C9EAE3C3-2864-C749-B880-F66993659700}" type="presParOf" srcId="{30825C3A-0CD8-483E-9A11-08782719F9B7}" destId="{4B71495A-BDAA-4020-9C4A-54BA3DE67BD1}" srcOrd="0" destOrd="0" presId="urn:microsoft.com/office/officeart/2005/8/layout/process2"/>
    <dgm:cxn modelId="{C7450E57-1D39-FC4D-9F35-EEF274FA652C}" type="presParOf" srcId="{8E6D6D5A-0B0B-4CE9-B78D-9B0D16F86EF2}" destId="{B704C673-C728-4E12-BC81-E1B63D65A83E}" srcOrd="2" destOrd="0" presId="urn:microsoft.com/office/officeart/2005/8/layout/process2"/>
    <dgm:cxn modelId="{68291EA1-52D4-9146-B6C9-B3D067B05EC3}" type="presParOf" srcId="{8E6D6D5A-0B0B-4CE9-B78D-9B0D16F86EF2}" destId="{741E26A1-827D-48E9-9517-F0844F7AF4B1}" srcOrd="3" destOrd="0" presId="urn:microsoft.com/office/officeart/2005/8/layout/process2"/>
    <dgm:cxn modelId="{918EC1C2-0CFA-BE41-A228-335B77299302}" type="presParOf" srcId="{741E26A1-827D-48E9-9517-F0844F7AF4B1}" destId="{225E3B27-8749-4804-8F18-5600211B73B1}" srcOrd="0" destOrd="0" presId="urn:microsoft.com/office/officeart/2005/8/layout/process2"/>
    <dgm:cxn modelId="{FFDCB701-0FF5-FC40-850B-274B7992BC4D}" type="presParOf" srcId="{8E6D6D5A-0B0B-4CE9-B78D-9B0D16F86EF2}" destId="{9F092800-2594-475C-87FA-D60560432182}" srcOrd="4" destOrd="0" presId="urn:microsoft.com/office/officeart/2005/8/layout/process2"/>
    <dgm:cxn modelId="{A191829F-3AF9-0844-AD7E-05F101746C3D}" type="presParOf" srcId="{8E6D6D5A-0B0B-4CE9-B78D-9B0D16F86EF2}" destId="{1372A1B7-97B0-4E74-A7AA-89AAB4CEF0DA}" srcOrd="5" destOrd="0" presId="urn:microsoft.com/office/officeart/2005/8/layout/process2"/>
    <dgm:cxn modelId="{38A0AF55-7ADD-E845-8CA1-855CA76E1C15}" type="presParOf" srcId="{1372A1B7-97B0-4E74-A7AA-89AAB4CEF0DA}" destId="{1047EF93-0496-42A4-899A-40CABE44BA60}" srcOrd="0" destOrd="0" presId="urn:microsoft.com/office/officeart/2005/8/layout/process2"/>
    <dgm:cxn modelId="{590EFBE6-E605-444D-A3F9-EA7BC25598D5}" type="presParOf" srcId="{8E6D6D5A-0B0B-4CE9-B78D-9B0D16F86EF2}" destId="{C73BDCE1-13E0-4A3C-8016-9A6997C1D2CD}" srcOrd="6" destOrd="0" presId="urn:microsoft.com/office/officeart/2005/8/layout/process2"/>
    <dgm:cxn modelId="{BA2063E0-7E19-674D-90DD-A9A012A8AAA9}" type="presParOf" srcId="{8E6D6D5A-0B0B-4CE9-B78D-9B0D16F86EF2}" destId="{E01A26BE-2015-4D24-B5BE-7AF19DCE60D1}" srcOrd="7" destOrd="0" presId="urn:microsoft.com/office/officeart/2005/8/layout/process2"/>
    <dgm:cxn modelId="{F17F06DA-AC01-B143-9A1A-6F08EA2170B1}" type="presParOf" srcId="{E01A26BE-2015-4D24-B5BE-7AF19DCE60D1}" destId="{4FA5E87A-0556-4A07-9E5F-49F5019B4ACA}" srcOrd="0" destOrd="0" presId="urn:microsoft.com/office/officeart/2005/8/layout/process2"/>
    <dgm:cxn modelId="{300E50FE-6691-4248-BF35-73A66D7BCDFA}" type="presParOf" srcId="{8E6D6D5A-0B0B-4CE9-B78D-9B0D16F86EF2}" destId="{B7C820E3-357A-4FFE-A8CC-7BC5CA09DCE3}" srcOrd="8" destOrd="0" presId="urn:microsoft.com/office/officeart/2005/8/layout/process2"/>
    <dgm:cxn modelId="{7AB4DED3-D83D-2B4E-87C2-B2C9750C67D8}" type="presParOf" srcId="{8E6D6D5A-0B0B-4CE9-B78D-9B0D16F86EF2}" destId="{8654A664-AC32-4AB4-984A-26D85552724B}" srcOrd="9" destOrd="0" presId="urn:microsoft.com/office/officeart/2005/8/layout/process2"/>
    <dgm:cxn modelId="{20B44CC3-BC1F-F04E-AF8C-FCB1D70775FD}" type="presParOf" srcId="{8654A664-AC32-4AB4-984A-26D85552724B}" destId="{34A0A3D9-0263-457C-B370-E73A5E32C049}" srcOrd="0" destOrd="0" presId="urn:microsoft.com/office/officeart/2005/8/layout/process2"/>
    <dgm:cxn modelId="{17F5250B-BADE-A041-A374-80B507B35FB0}" type="presParOf" srcId="{8E6D6D5A-0B0B-4CE9-B78D-9B0D16F86EF2}" destId="{AE0EF33D-D203-4A65-9B03-80AE2504183C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DA44F4-06F0-4543-85A1-FC72D7F96FF1}" type="doc">
      <dgm:prSet loTypeId="urn:microsoft.com/office/officeart/2005/8/layout/process2" loCatId="process" qsTypeId="urn:microsoft.com/office/officeart/2005/8/quickstyle/simple1" qsCatId="simple" csTypeId="urn:microsoft.com/office/officeart/2005/8/colors/accent0_2" csCatId="mainScheme" phldr="1"/>
      <dgm:spPr/>
    </dgm:pt>
    <dgm:pt modelId="{9A436FAD-02F4-40E9-B822-93FD39DB7FC2}">
      <dgm:prSet phldrT="[Text]" custT="1"/>
      <dgm:spPr/>
      <dgm:t>
        <a:bodyPr/>
        <a:lstStyle/>
        <a:p>
          <a:r>
            <a:rPr lang="en-US" sz="3200" baseline="0" dirty="0" smtClean="0"/>
            <a:t>Patients approached but not randomised</a:t>
          </a:r>
          <a:endParaRPr lang="en-US" sz="3200" baseline="0" dirty="0"/>
        </a:p>
      </dgm:t>
    </dgm:pt>
    <dgm:pt modelId="{C835903E-552A-4E32-8C29-87842C297DD4}" type="parTrans" cxnId="{A2B1BFFB-40AA-4AE3-A761-73083F40EF52}">
      <dgm:prSet/>
      <dgm:spPr/>
      <dgm:t>
        <a:bodyPr/>
        <a:lstStyle/>
        <a:p>
          <a:endParaRPr lang="en-US"/>
        </a:p>
      </dgm:t>
    </dgm:pt>
    <dgm:pt modelId="{03C9E819-22EF-47D2-B53B-C0730FBD4F41}" type="sibTrans" cxnId="{A2B1BFFB-40AA-4AE3-A761-73083F40EF52}">
      <dgm:prSet/>
      <dgm:spPr/>
      <dgm:t>
        <a:bodyPr/>
        <a:lstStyle/>
        <a:p>
          <a:endParaRPr lang="en-US"/>
        </a:p>
      </dgm:t>
    </dgm:pt>
    <dgm:pt modelId="{E75EC6E1-75BC-46A7-AB06-0EDCA9D7F626}">
      <dgm:prSet phldrT="[Text]"/>
      <dgm:spPr/>
      <dgm:t>
        <a:bodyPr/>
        <a:lstStyle/>
        <a:p>
          <a:r>
            <a:rPr lang="en-US" dirty="0" smtClean="0"/>
            <a:t>Complete Non Inclusion Form</a:t>
          </a:r>
          <a:endParaRPr lang="en-US" dirty="0"/>
        </a:p>
      </dgm:t>
    </dgm:pt>
    <dgm:pt modelId="{D51B2D10-80BC-42E7-938F-FFFDE7BC5EBF}" type="parTrans" cxnId="{DDC5BEE9-7E85-4EB3-BC49-E9A44C892F80}">
      <dgm:prSet/>
      <dgm:spPr/>
      <dgm:t>
        <a:bodyPr/>
        <a:lstStyle/>
        <a:p>
          <a:endParaRPr lang="en-US"/>
        </a:p>
      </dgm:t>
    </dgm:pt>
    <dgm:pt modelId="{1D5ABFDA-45D3-49BC-B146-4170344D9A0A}" type="sibTrans" cxnId="{DDC5BEE9-7E85-4EB3-BC49-E9A44C892F80}">
      <dgm:prSet/>
      <dgm:spPr/>
      <dgm:t>
        <a:bodyPr/>
        <a:lstStyle/>
        <a:p>
          <a:endParaRPr lang="en-US"/>
        </a:p>
      </dgm:t>
    </dgm:pt>
    <dgm:pt modelId="{0F9D78AA-D72E-4A88-8758-1ECBD66663E7}">
      <dgm:prSet phldrT="[Text]"/>
      <dgm:spPr/>
      <dgm:t>
        <a:bodyPr/>
        <a:lstStyle/>
        <a:p>
          <a:r>
            <a:rPr lang="en-US" dirty="0" smtClean="0"/>
            <a:t>Fax form to 0115 8231771 </a:t>
          </a:r>
          <a:br>
            <a:rPr lang="en-US" dirty="0" smtClean="0"/>
          </a:br>
          <a:r>
            <a:rPr lang="en-US" dirty="0" smtClean="0"/>
            <a:t>(number on the inclusion form)</a:t>
          </a:r>
          <a:endParaRPr lang="en-US" dirty="0"/>
        </a:p>
      </dgm:t>
    </dgm:pt>
    <dgm:pt modelId="{2DAB3977-2418-4945-AE2F-3498C3AB1584}" type="parTrans" cxnId="{E4C8E06F-77CE-4F86-B85A-829C373EF937}">
      <dgm:prSet/>
      <dgm:spPr/>
      <dgm:t>
        <a:bodyPr/>
        <a:lstStyle/>
        <a:p>
          <a:endParaRPr lang="en-US"/>
        </a:p>
      </dgm:t>
    </dgm:pt>
    <dgm:pt modelId="{07A98FFF-9200-44CA-952C-0AF02A78593A}" type="sibTrans" cxnId="{E4C8E06F-77CE-4F86-B85A-829C373EF937}">
      <dgm:prSet/>
      <dgm:spPr/>
      <dgm:t>
        <a:bodyPr/>
        <a:lstStyle/>
        <a:p>
          <a:endParaRPr lang="en-US"/>
        </a:p>
      </dgm:t>
    </dgm:pt>
    <dgm:pt modelId="{CC8F04BC-B7E6-420C-94AC-D308E29ECB6F}" type="pres">
      <dgm:prSet presAssocID="{36DA44F4-06F0-4543-85A1-FC72D7F96FF1}" presName="linearFlow" presStyleCnt="0">
        <dgm:presLayoutVars>
          <dgm:resizeHandles val="exact"/>
        </dgm:presLayoutVars>
      </dgm:prSet>
      <dgm:spPr/>
    </dgm:pt>
    <dgm:pt modelId="{0E6350EA-6EB0-4875-8670-A8EF9E3B3621}" type="pres">
      <dgm:prSet presAssocID="{9A436FAD-02F4-40E9-B822-93FD39DB7FC2}" presName="node" presStyleLbl="node1" presStyleIdx="0" presStyleCnt="3" custScaleX="3491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908B41-905D-4D32-9A3D-08F56117A821}" type="pres">
      <dgm:prSet presAssocID="{03C9E819-22EF-47D2-B53B-C0730FBD4F41}" presName="sibTrans" presStyleLbl="sibTrans2D1" presStyleIdx="0" presStyleCnt="2"/>
      <dgm:spPr/>
      <dgm:t>
        <a:bodyPr/>
        <a:lstStyle/>
        <a:p>
          <a:endParaRPr lang="en-US"/>
        </a:p>
      </dgm:t>
    </dgm:pt>
    <dgm:pt modelId="{3EB0A317-DAF3-4761-8F7B-25D7BC8A6389}" type="pres">
      <dgm:prSet presAssocID="{03C9E819-22EF-47D2-B53B-C0730FBD4F41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DE98734E-1DB3-494C-976E-904D2DD10EA5}" type="pres">
      <dgm:prSet presAssocID="{E75EC6E1-75BC-46A7-AB06-0EDCA9D7F626}" presName="node" presStyleLbl="node1" presStyleIdx="1" presStyleCnt="3" custScaleX="3554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7EC50D-06D8-4D45-A89F-0FC833A7D7F8}" type="pres">
      <dgm:prSet presAssocID="{1D5ABFDA-45D3-49BC-B146-4170344D9A0A}" presName="sibTrans" presStyleLbl="sibTrans2D1" presStyleIdx="1" presStyleCnt="2"/>
      <dgm:spPr/>
      <dgm:t>
        <a:bodyPr/>
        <a:lstStyle/>
        <a:p>
          <a:endParaRPr lang="en-US"/>
        </a:p>
      </dgm:t>
    </dgm:pt>
    <dgm:pt modelId="{C2DF4ADF-D9CE-4F3E-BC29-101E3B03E47C}" type="pres">
      <dgm:prSet presAssocID="{1D5ABFDA-45D3-49BC-B146-4170344D9A0A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B547E88B-89B6-4AFB-BDDF-76F434A1E9A9}" type="pres">
      <dgm:prSet presAssocID="{0F9D78AA-D72E-4A88-8758-1ECBD66663E7}" presName="node" presStyleLbl="node1" presStyleIdx="2" presStyleCnt="3" custScaleX="3554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4D85B81-ABF7-074B-9C25-3A73E7943DE7}" type="presOf" srcId="{36DA44F4-06F0-4543-85A1-FC72D7F96FF1}" destId="{CC8F04BC-B7E6-420C-94AC-D308E29ECB6F}" srcOrd="0" destOrd="0" presId="urn:microsoft.com/office/officeart/2005/8/layout/process2"/>
    <dgm:cxn modelId="{20AAD940-EC10-B54A-A565-55C2BCA66BD2}" type="presOf" srcId="{9A436FAD-02F4-40E9-B822-93FD39DB7FC2}" destId="{0E6350EA-6EB0-4875-8670-A8EF9E3B3621}" srcOrd="0" destOrd="0" presId="urn:microsoft.com/office/officeart/2005/8/layout/process2"/>
    <dgm:cxn modelId="{960644E4-9F30-3446-A378-7ACCE5E1E672}" type="presOf" srcId="{0F9D78AA-D72E-4A88-8758-1ECBD66663E7}" destId="{B547E88B-89B6-4AFB-BDDF-76F434A1E9A9}" srcOrd="0" destOrd="0" presId="urn:microsoft.com/office/officeart/2005/8/layout/process2"/>
    <dgm:cxn modelId="{A2B1BFFB-40AA-4AE3-A761-73083F40EF52}" srcId="{36DA44F4-06F0-4543-85A1-FC72D7F96FF1}" destId="{9A436FAD-02F4-40E9-B822-93FD39DB7FC2}" srcOrd="0" destOrd="0" parTransId="{C835903E-552A-4E32-8C29-87842C297DD4}" sibTransId="{03C9E819-22EF-47D2-B53B-C0730FBD4F41}"/>
    <dgm:cxn modelId="{7F90510A-90B9-7045-893F-351C70F8518D}" type="presOf" srcId="{E75EC6E1-75BC-46A7-AB06-0EDCA9D7F626}" destId="{DE98734E-1DB3-494C-976E-904D2DD10EA5}" srcOrd="0" destOrd="0" presId="urn:microsoft.com/office/officeart/2005/8/layout/process2"/>
    <dgm:cxn modelId="{DDC5BEE9-7E85-4EB3-BC49-E9A44C892F80}" srcId="{36DA44F4-06F0-4543-85A1-FC72D7F96FF1}" destId="{E75EC6E1-75BC-46A7-AB06-0EDCA9D7F626}" srcOrd="1" destOrd="0" parTransId="{D51B2D10-80BC-42E7-938F-FFFDE7BC5EBF}" sibTransId="{1D5ABFDA-45D3-49BC-B146-4170344D9A0A}"/>
    <dgm:cxn modelId="{7C4AD1F7-71D6-B441-BAAA-539602C8E6F0}" type="presOf" srcId="{03C9E819-22EF-47D2-B53B-C0730FBD4F41}" destId="{80908B41-905D-4D32-9A3D-08F56117A821}" srcOrd="0" destOrd="0" presId="urn:microsoft.com/office/officeart/2005/8/layout/process2"/>
    <dgm:cxn modelId="{0253ED40-3779-7A41-959C-26D135928A69}" type="presOf" srcId="{03C9E819-22EF-47D2-B53B-C0730FBD4F41}" destId="{3EB0A317-DAF3-4761-8F7B-25D7BC8A6389}" srcOrd="1" destOrd="0" presId="urn:microsoft.com/office/officeart/2005/8/layout/process2"/>
    <dgm:cxn modelId="{92BF7CD9-827F-884E-9A62-26181A9B714A}" type="presOf" srcId="{1D5ABFDA-45D3-49BC-B146-4170344D9A0A}" destId="{C2DF4ADF-D9CE-4F3E-BC29-101E3B03E47C}" srcOrd="1" destOrd="0" presId="urn:microsoft.com/office/officeart/2005/8/layout/process2"/>
    <dgm:cxn modelId="{E4C8E06F-77CE-4F86-B85A-829C373EF937}" srcId="{36DA44F4-06F0-4543-85A1-FC72D7F96FF1}" destId="{0F9D78AA-D72E-4A88-8758-1ECBD66663E7}" srcOrd="2" destOrd="0" parTransId="{2DAB3977-2418-4945-AE2F-3498C3AB1584}" sibTransId="{07A98FFF-9200-44CA-952C-0AF02A78593A}"/>
    <dgm:cxn modelId="{B4211898-E72C-9F43-A2C6-C40B98622E18}" type="presOf" srcId="{1D5ABFDA-45D3-49BC-B146-4170344D9A0A}" destId="{8F7EC50D-06D8-4D45-A89F-0FC833A7D7F8}" srcOrd="0" destOrd="0" presId="urn:microsoft.com/office/officeart/2005/8/layout/process2"/>
    <dgm:cxn modelId="{1E7B2E83-4C3B-3F4E-945F-E9A94FD953A2}" type="presParOf" srcId="{CC8F04BC-B7E6-420C-94AC-D308E29ECB6F}" destId="{0E6350EA-6EB0-4875-8670-A8EF9E3B3621}" srcOrd="0" destOrd="0" presId="urn:microsoft.com/office/officeart/2005/8/layout/process2"/>
    <dgm:cxn modelId="{692305CB-8F13-0C49-A613-F66F9E78FE6F}" type="presParOf" srcId="{CC8F04BC-B7E6-420C-94AC-D308E29ECB6F}" destId="{80908B41-905D-4D32-9A3D-08F56117A821}" srcOrd="1" destOrd="0" presId="urn:microsoft.com/office/officeart/2005/8/layout/process2"/>
    <dgm:cxn modelId="{62E6F07D-D918-5446-AB66-E879D4FD8A0D}" type="presParOf" srcId="{80908B41-905D-4D32-9A3D-08F56117A821}" destId="{3EB0A317-DAF3-4761-8F7B-25D7BC8A6389}" srcOrd="0" destOrd="0" presId="urn:microsoft.com/office/officeart/2005/8/layout/process2"/>
    <dgm:cxn modelId="{B219F80E-E420-AC49-AB94-1EC1843BEFFF}" type="presParOf" srcId="{CC8F04BC-B7E6-420C-94AC-D308E29ECB6F}" destId="{DE98734E-1DB3-494C-976E-904D2DD10EA5}" srcOrd="2" destOrd="0" presId="urn:microsoft.com/office/officeart/2005/8/layout/process2"/>
    <dgm:cxn modelId="{D556C021-18DE-484C-B46D-68A2E65C6D8D}" type="presParOf" srcId="{CC8F04BC-B7E6-420C-94AC-D308E29ECB6F}" destId="{8F7EC50D-06D8-4D45-A89F-0FC833A7D7F8}" srcOrd="3" destOrd="0" presId="urn:microsoft.com/office/officeart/2005/8/layout/process2"/>
    <dgm:cxn modelId="{72025E53-CEC1-0B4C-B640-31334312E541}" type="presParOf" srcId="{8F7EC50D-06D8-4D45-A89F-0FC833A7D7F8}" destId="{C2DF4ADF-D9CE-4F3E-BC29-101E3B03E47C}" srcOrd="0" destOrd="0" presId="urn:microsoft.com/office/officeart/2005/8/layout/process2"/>
    <dgm:cxn modelId="{69B3E415-8F3F-B74F-ABBA-F8ECDD6793BF}" type="presParOf" srcId="{CC8F04BC-B7E6-420C-94AC-D308E29ECB6F}" destId="{B547E88B-89B6-4AFB-BDDF-76F434A1E9A9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BDB5D1A-99D9-824E-89BA-97DD185A33E3}" type="doc">
      <dgm:prSet loTypeId="urn:microsoft.com/office/officeart/2005/8/layout/process2" loCatId="process" qsTypeId="urn:microsoft.com/office/officeart/2005/8/quickstyle/simple4" qsCatId="simple" csTypeId="urn:microsoft.com/office/officeart/2005/8/colors/accent0_2" csCatId="mainScheme" phldr="1"/>
      <dgm:spPr/>
    </dgm:pt>
    <dgm:pt modelId="{91F98987-8228-3747-A29A-392A1BB241F7}">
      <dgm:prSet phldrT="[Text]"/>
      <dgm:spPr/>
      <dgm:t>
        <a:bodyPr/>
        <a:lstStyle/>
        <a:p>
          <a:r>
            <a:rPr lang="en-US" dirty="0" smtClean="0"/>
            <a:t>Full consent, examination, 2hr BP, Day 1 bloods</a:t>
          </a:r>
          <a:endParaRPr lang="en-US" dirty="0"/>
        </a:p>
      </dgm:t>
    </dgm:pt>
    <dgm:pt modelId="{F7962D4A-19F3-534F-97C4-0D9BB6B279AF}" type="parTrans" cxnId="{EE70D0CA-CD3D-754A-9780-97AF3EE2EA0E}">
      <dgm:prSet/>
      <dgm:spPr/>
      <dgm:t>
        <a:bodyPr/>
        <a:lstStyle/>
        <a:p>
          <a:endParaRPr lang="en-US"/>
        </a:p>
      </dgm:t>
    </dgm:pt>
    <dgm:pt modelId="{29060296-D1C6-C541-845A-5FF1F22C8F6C}" type="sibTrans" cxnId="{EE70D0CA-CD3D-754A-9780-97AF3EE2EA0E}">
      <dgm:prSet/>
      <dgm:spPr/>
      <dgm:t>
        <a:bodyPr/>
        <a:lstStyle/>
        <a:p>
          <a:endParaRPr lang="en-US"/>
        </a:p>
      </dgm:t>
    </dgm:pt>
    <dgm:pt modelId="{9E01777B-635D-1C46-A308-D18A653C98A7}">
      <dgm:prSet phldrT="[Text]"/>
      <dgm:spPr/>
      <dgm:t>
        <a:bodyPr/>
        <a:lstStyle/>
        <a:p>
          <a:r>
            <a:rPr lang="en-US" dirty="0" smtClean="0"/>
            <a:t>Daily BP, heart rate and daily gauze </a:t>
          </a:r>
          <a:r>
            <a:rPr lang="en-US" dirty="0" err="1" smtClean="0"/>
            <a:t>dressing±GTN</a:t>
          </a:r>
          <a:endParaRPr lang="en-US" dirty="0"/>
        </a:p>
      </dgm:t>
    </dgm:pt>
    <dgm:pt modelId="{70288049-344B-7643-A186-FC2D6A941457}" type="parTrans" cxnId="{61D248D1-0B21-A948-BCC1-48F5C031035B}">
      <dgm:prSet/>
      <dgm:spPr/>
      <dgm:t>
        <a:bodyPr/>
        <a:lstStyle/>
        <a:p>
          <a:endParaRPr lang="en-US"/>
        </a:p>
      </dgm:t>
    </dgm:pt>
    <dgm:pt modelId="{450DE05B-2615-FA47-9158-42D251616B86}" type="sibTrans" cxnId="{61D248D1-0B21-A948-BCC1-48F5C031035B}">
      <dgm:prSet/>
      <dgm:spPr/>
      <dgm:t>
        <a:bodyPr/>
        <a:lstStyle/>
        <a:p>
          <a:endParaRPr lang="en-US"/>
        </a:p>
      </dgm:t>
    </dgm:pt>
    <dgm:pt modelId="{615AF092-39B1-2E4D-BAA0-F34B52DA1C2A}">
      <dgm:prSet phldrT="[Text]"/>
      <dgm:spPr/>
      <dgm:t>
        <a:bodyPr/>
        <a:lstStyle/>
        <a:p>
          <a:r>
            <a:rPr lang="en-US" dirty="0" smtClean="0"/>
            <a:t>Document events over 7 days</a:t>
          </a:r>
          <a:endParaRPr lang="en-US" dirty="0"/>
        </a:p>
      </dgm:t>
    </dgm:pt>
    <dgm:pt modelId="{7673DD18-8924-9E49-BDB4-64BB46AB4271}" type="parTrans" cxnId="{C7EF34C9-B47D-774D-91BE-CDA96CCF9E0E}">
      <dgm:prSet/>
      <dgm:spPr/>
      <dgm:t>
        <a:bodyPr/>
        <a:lstStyle/>
        <a:p>
          <a:endParaRPr lang="en-US"/>
        </a:p>
      </dgm:t>
    </dgm:pt>
    <dgm:pt modelId="{BA076AA7-4099-9C46-A19E-19F6E579FE5E}" type="sibTrans" cxnId="{C7EF34C9-B47D-774D-91BE-CDA96CCF9E0E}">
      <dgm:prSet/>
      <dgm:spPr/>
      <dgm:t>
        <a:bodyPr/>
        <a:lstStyle/>
        <a:p>
          <a:endParaRPr lang="en-US"/>
        </a:p>
      </dgm:t>
    </dgm:pt>
    <dgm:pt modelId="{5F226425-B834-4640-8834-5A2DD5DE21C0}">
      <dgm:prSet/>
      <dgm:spPr/>
      <dgm:t>
        <a:bodyPr/>
        <a:lstStyle/>
        <a:p>
          <a:r>
            <a:rPr lang="en-US" dirty="0" smtClean="0"/>
            <a:t>3 month follow-up to assess death, dependency, disability, cognition, mood and quality of life</a:t>
          </a:r>
          <a:endParaRPr lang="en-US" dirty="0"/>
        </a:p>
      </dgm:t>
    </dgm:pt>
    <dgm:pt modelId="{38B173C3-1422-8143-BE91-8032B82620E7}" type="parTrans" cxnId="{99FFF9F8-ACAB-E346-B5F2-211A1D198534}">
      <dgm:prSet/>
      <dgm:spPr/>
      <dgm:t>
        <a:bodyPr/>
        <a:lstStyle/>
        <a:p>
          <a:endParaRPr lang="en-US"/>
        </a:p>
      </dgm:t>
    </dgm:pt>
    <dgm:pt modelId="{F5AE1095-350D-5A4F-9347-673A2789BA6D}" type="sibTrans" cxnId="{99FFF9F8-ACAB-E346-B5F2-211A1D198534}">
      <dgm:prSet/>
      <dgm:spPr/>
      <dgm:t>
        <a:bodyPr/>
        <a:lstStyle/>
        <a:p>
          <a:endParaRPr lang="en-US"/>
        </a:p>
      </dgm:t>
    </dgm:pt>
    <dgm:pt modelId="{5F37FC11-55D2-A343-AF9D-6E1ADCD30D65}" type="pres">
      <dgm:prSet presAssocID="{0BDB5D1A-99D9-824E-89BA-97DD185A33E3}" presName="linearFlow" presStyleCnt="0">
        <dgm:presLayoutVars>
          <dgm:resizeHandles val="exact"/>
        </dgm:presLayoutVars>
      </dgm:prSet>
      <dgm:spPr/>
    </dgm:pt>
    <dgm:pt modelId="{E8E34ACD-1FA9-AC44-95B8-468FEB81528E}" type="pres">
      <dgm:prSet presAssocID="{91F98987-8228-3747-A29A-392A1BB241F7}" presName="node" presStyleLbl="node1" presStyleIdx="0" presStyleCnt="4" custScaleX="2218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0E0875-09F4-274F-8242-561ECF3E6BB6}" type="pres">
      <dgm:prSet presAssocID="{29060296-D1C6-C541-845A-5FF1F22C8F6C}" presName="sibTrans" presStyleLbl="sibTrans2D1" presStyleIdx="0" presStyleCnt="3"/>
      <dgm:spPr/>
      <dgm:t>
        <a:bodyPr/>
        <a:lstStyle/>
        <a:p>
          <a:endParaRPr lang="en-US"/>
        </a:p>
      </dgm:t>
    </dgm:pt>
    <dgm:pt modelId="{694EB99B-443B-A045-8D23-C653AC0BD82A}" type="pres">
      <dgm:prSet presAssocID="{29060296-D1C6-C541-845A-5FF1F22C8F6C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851A9B11-83C4-694C-9AAB-8CAE1157A977}" type="pres">
      <dgm:prSet presAssocID="{9E01777B-635D-1C46-A308-D18A653C98A7}" presName="node" presStyleLbl="node1" presStyleIdx="1" presStyleCnt="4" custScaleX="2218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EA079A-44AB-2340-830D-494A3A503081}" type="pres">
      <dgm:prSet presAssocID="{450DE05B-2615-FA47-9158-42D251616B86}" presName="sibTrans" presStyleLbl="sibTrans2D1" presStyleIdx="1" presStyleCnt="3"/>
      <dgm:spPr/>
      <dgm:t>
        <a:bodyPr/>
        <a:lstStyle/>
        <a:p>
          <a:endParaRPr lang="en-US"/>
        </a:p>
      </dgm:t>
    </dgm:pt>
    <dgm:pt modelId="{A66CAF92-3065-AE43-BE8E-20BB607CC927}" type="pres">
      <dgm:prSet presAssocID="{450DE05B-2615-FA47-9158-42D251616B86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1D1FBF38-B1E7-894A-9E13-E3987031A5CE}" type="pres">
      <dgm:prSet presAssocID="{615AF092-39B1-2E4D-BAA0-F34B52DA1C2A}" presName="node" presStyleLbl="node1" presStyleIdx="2" presStyleCnt="4" custScaleX="221839" custLinFactNeighborX="-763" custLinFactNeighborY="-28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7A1EEB-141A-ED43-A452-09C436A97C5C}" type="pres">
      <dgm:prSet presAssocID="{BA076AA7-4099-9C46-A19E-19F6E579FE5E}" presName="sibTrans" presStyleLbl="sibTrans2D1" presStyleIdx="2" presStyleCnt="3"/>
      <dgm:spPr/>
      <dgm:t>
        <a:bodyPr/>
        <a:lstStyle/>
        <a:p>
          <a:endParaRPr lang="en-US"/>
        </a:p>
      </dgm:t>
    </dgm:pt>
    <dgm:pt modelId="{4B2F0291-0982-AC4F-9E0D-948F21A4B64D}" type="pres">
      <dgm:prSet presAssocID="{BA076AA7-4099-9C46-A19E-19F6E579FE5E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AE1D8584-2E4B-AB41-88BD-5CB1CDAE04C3}" type="pres">
      <dgm:prSet presAssocID="{5F226425-B834-4640-8834-5A2DD5DE21C0}" presName="node" presStyleLbl="node1" presStyleIdx="3" presStyleCnt="4" custScaleX="2218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E70D0CA-CD3D-754A-9780-97AF3EE2EA0E}" srcId="{0BDB5D1A-99D9-824E-89BA-97DD185A33E3}" destId="{91F98987-8228-3747-A29A-392A1BB241F7}" srcOrd="0" destOrd="0" parTransId="{F7962D4A-19F3-534F-97C4-0D9BB6B279AF}" sibTransId="{29060296-D1C6-C541-845A-5FF1F22C8F6C}"/>
    <dgm:cxn modelId="{5E0ED4B0-8F86-2347-906A-9892C54EE0E1}" type="presOf" srcId="{91F98987-8228-3747-A29A-392A1BB241F7}" destId="{E8E34ACD-1FA9-AC44-95B8-468FEB81528E}" srcOrd="0" destOrd="0" presId="urn:microsoft.com/office/officeart/2005/8/layout/process2"/>
    <dgm:cxn modelId="{6D85DED4-DAEE-724F-826B-1C0A45D9EB72}" type="presOf" srcId="{29060296-D1C6-C541-845A-5FF1F22C8F6C}" destId="{694EB99B-443B-A045-8D23-C653AC0BD82A}" srcOrd="1" destOrd="0" presId="urn:microsoft.com/office/officeart/2005/8/layout/process2"/>
    <dgm:cxn modelId="{53C23688-1517-5741-B526-4093ECFC8425}" type="presOf" srcId="{450DE05B-2615-FA47-9158-42D251616B86}" destId="{3FEA079A-44AB-2340-830D-494A3A503081}" srcOrd="0" destOrd="0" presId="urn:microsoft.com/office/officeart/2005/8/layout/process2"/>
    <dgm:cxn modelId="{F95D2D15-A37F-3F4E-B0F7-4E7C55381C03}" type="presOf" srcId="{615AF092-39B1-2E4D-BAA0-F34B52DA1C2A}" destId="{1D1FBF38-B1E7-894A-9E13-E3987031A5CE}" srcOrd="0" destOrd="0" presId="urn:microsoft.com/office/officeart/2005/8/layout/process2"/>
    <dgm:cxn modelId="{61D248D1-0B21-A948-BCC1-48F5C031035B}" srcId="{0BDB5D1A-99D9-824E-89BA-97DD185A33E3}" destId="{9E01777B-635D-1C46-A308-D18A653C98A7}" srcOrd="1" destOrd="0" parTransId="{70288049-344B-7643-A186-FC2D6A941457}" sibTransId="{450DE05B-2615-FA47-9158-42D251616B86}"/>
    <dgm:cxn modelId="{5115C386-B3FB-F342-9B85-B616768DF382}" type="presOf" srcId="{450DE05B-2615-FA47-9158-42D251616B86}" destId="{A66CAF92-3065-AE43-BE8E-20BB607CC927}" srcOrd="1" destOrd="0" presId="urn:microsoft.com/office/officeart/2005/8/layout/process2"/>
    <dgm:cxn modelId="{C7EF34C9-B47D-774D-91BE-CDA96CCF9E0E}" srcId="{0BDB5D1A-99D9-824E-89BA-97DD185A33E3}" destId="{615AF092-39B1-2E4D-BAA0-F34B52DA1C2A}" srcOrd="2" destOrd="0" parTransId="{7673DD18-8924-9E49-BDB4-64BB46AB4271}" sibTransId="{BA076AA7-4099-9C46-A19E-19F6E579FE5E}"/>
    <dgm:cxn modelId="{99FFF9F8-ACAB-E346-B5F2-211A1D198534}" srcId="{0BDB5D1A-99D9-824E-89BA-97DD185A33E3}" destId="{5F226425-B834-4640-8834-5A2DD5DE21C0}" srcOrd="3" destOrd="0" parTransId="{38B173C3-1422-8143-BE91-8032B82620E7}" sibTransId="{F5AE1095-350D-5A4F-9347-673A2789BA6D}"/>
    <dgm:cxn modelId="{778C1608-8826-ED44-8C80-3ABB3562666C}" type="presOf" srcId="{29060296-D1C6-C541-845A-5FF1F22C8F6C}" destId="{B00E0875-09F4-274F-8242-561ECF3E6BB6}" srcOrd="0" destOrd="0" presId="urn:microsoft.com/office/officeart/2005/8/layout/process2"/>
    <dgm:cxn modelId="{9391C933-7424-304E-8682-23B2A27CCD22}" type="presOf" srcId="{9E01777B-635D-1C46-A308-D18A653C98A7}" destId="{851A9B11-83C4-694C-9AAB-8CAE1157A977}" srcOrd="0" destOrd="0" presId="urn:microsoft.com/office/officeart/2005/8/layout/process2"/>
    <dgm:cxn modelId="{D33DDFD2-98B8-AD40-9D0D-860F0A9AAD52}" type="presOf" srcId="{5F226425-B834-4640-8834-5A2DD5DE21C0}" destId="{AE1D8584-2E4B-AB41-88BD-5CB1CDAE04C3}" srcOrd="0" destOrd="0" presId="urn:microsoft.com/office/officeart/2005/8/layout/process2"/>
    <dgm:cxn modelId="{7A811B98-FCA5-9846-BC5D-8D19315FFB4F}" type="presOf" srcId="{BA076AA7-4099-9C46-A19E-19F6E579FE5E}" destId="{4A7A1EEB-141A-ED43-A452-09C436A97C5C}" srcOrd="0" destOrd="0" presId="urn:microsoft.com/office/officeart/2005/8/layout/process2"/>
    <dgm:cxn modelId="{85E20765-3424-474E-8C99-6667C0E92C59}" type="presOf" srcId="{0BDB5D1A-99D9-824E-89BA-97DD185A33E3}" destId="{5F37FC11-55D2-A343-AF9D-6E1ADCD30D65}" srcOrd="0" destOrd="0" presId="urn:microsoft.com/office/officeart/2005/8/layout/process2"/>
    <dgm:cxn modelId="{C7714029-B5F6-2044-A418-14AF927C34E6}" type="presOf" srcId="{BA076AA7-4099-9C46-A19E-19F6E579FE5E}" destId="{4B2F0291-0982-AC4F-9E0D-948F21A4B64D}" srcOrd="1" destOrd="0" presId="urn:microsoft.com/office/officeart/2005/8/layout/process2"/>
    <dgm:cxn modelId="{7D278BAA-8FF9-2F42-B516-4310AF8AF85D}" type="presParOf" srcId="{5F37FC11-55D2-A343-AF9D-6E1ADCD30D65}" destId="{E8E34ACD-1FA9-AC44-95B8-468FEB81528E}" srcOrd="0" destOrd="0" presId="urn:microsoft.com/office/officeart/2005/8/layout/process2"/>
    <dgm:cxn modelId="{70683031-90F7-E24F-9A67-A7B7783E94C4}" type="presParOf" srcId="{5F37FC11-55D2-A343-AF9D-6E1ADCD30D65}" destId="{B00E0875-09F4-274F-8242-561ECF3E6BB6}" srcOrd="1" destOrd="0" presId="urn:microsoft.com/office/officeart/2005/8/layout/process2"/>
    <dgm:cxn modelId="{95F2B8B7-97B4-6F4F-BFCB-799F3FCAE372}" type="presParOf" srcId="{B00E0875-09F4-274F-8242-561ECF3E6BB6}" destId="{694EB99B-443B-A045-8D23-C653AC0BD82A}" srcOrd="0" destOrd="0" presId="urn:microsoft.com/office/officeart/2005/8/layout/process2"/>
    <dgm:cxn modelId="{194EAA6D-85E9-5548-8AAA-F5F994AC416C}" type="presParOf" srcId="{5F37FC11-55D2-A343-AF9D-6E1ADCD30D65}" destId="{851A9B11-83C4-694C-9AAB-8CAE1157A977}" srcOrd="2" destOrd="0" presId="urn:microsoft.com/office/officeart/2005/8/layout/process2"/>
    <dgm:cxn modelId="{D9E3B70B-D538-7A4B-95DF-A41517BCAB20}" type="presParOf" srcId="{5F37FC11-55D2-A343-AF9D-6E1ADCD30D65}" destId="{3FEA079A-44AB-2340-830D-494A3A503081}" srcOrd="3" destOrd="0" presId="urn:microsoft.com/office/officeart/2005/8/layout/process2"/>
    <dgm:cxn modelId="{9B409CD4-CD3D-384A-B6B9-B3EEDB6F4AFF}" type="presParOf" srcId="{3FEA079A-44AB-2340-830D-494A3A503081}" destId="{A66CAF92-3065-AE43-BE8E-20BB607CC927}" srcOrd="0" destOrd="0" presId="urn:microsoft.com/office/officeart/2005/8/layout/process2"/>
    <dgm:cxn modelId="{1847D203-05FA-B340-8C8B-3C309BCBC7C5}" type="presParOf" srcId="{5F37FC11-55D2-A343-AF9D-6E1ADCD30D65}" destId="{1D1FBF38-B1E7-894A-9E13-E3987031A5CE}" srcOrd="4" destOrd="0" presId="urn:microsoft.com/office/officeart/2005/8/layout/process2"/>
    <dgm:cxn modelId="{ED197DFE-061C-3545-91AF-F18C1D63BCC3}" type="presParOf" srcId="{5F37FC11-55D2-A343-AF9D-6E1ADCD30D65}" destId="{4A7A1EEB-141A-ED43-A452-09C436A97C5C}" srcOrd="5" destOrd="0" presId="urn:microsoft.com/office/officeart/2005/8/layout/process2"/>
    <dgm:cxn modelId="{6E90E310-51B1-AC4D-8761-C165A1BB8DA2}" type="presParOf" srcId="{4A7A1EEB-141A-ED43-A452-09C436A97C5C}" destId="{4B2F0291-0982-AC4F-9E0D-948F21A4B64D}" srcOrd="0" destOrd="0" presId="urn:microsoft.com/office/officeart/2005/8/layout/process2"/>
    <dgm:cxn modelId="{3CDAD216-CDCA-BD44-860F-102ED0008307}" type="presParOf" srcId="{5F37FC11-55D2-A343-AF9D-6E1ADCD30D65}" destId="{AE1D8584-2E4B-AB41-88BD-5CB1CDAE04C3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C15E81D-CCB5-4454-823F-4496F6D1947E}">
      <dsp:nvSpPr>
        <dsp:cNvPr id="0" name=""/>
        <dsp:cNvSpPr/>
      </dsp:nvSpPr>
      <dsp:spPr>
        <a:xfrm>
          <a:off x="0" y="0"/>
          <a:ext cx="9144000" cy="6897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Patient with suspected stroke calls ambulance service</a:t>
          </a:r>
          <a:endParaRPr lang="en-US" sz="1500" kern="1200" dirty="0"/>
        </a:p>
      </dsp:txBody>
      <dsp:txXfrm>
        <a:off x="0" y="0"/>
        <a:ext cx="9144000" cy="689734"/>
      </dsp:txXfrm>
    </dsp:sp>
    <dsp:sp modelId="{FE3D5889-32C6-4356-A610-285A57AB05EF}">
      <dsp:nvSpPr>
        <dsp:cNvPr id="0" name=""/>
        <dsp:cNvSpPr/>
      </dsp:nvSpPr>
      <dsp:spPr>
        <a:xfrm rot="5400000">
          <a:off x="4445095" y="703750"/>
          <a:ext cx="253808" cy="3103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5400000">
        <a:off x="4445095" y="703750"/>
        <a:ext cx="253808" cy="310380"/>
      </dsp:txXfrm>
    </dsp:sp>
    <dsp:sp modelId="{3D66CE2C-0F27-42ED-A165-5F7D36703DB7}">
      <dsp:nvSpPr>
        <dsp:cNvPr id="0" name=""/>
        <dsp:cNvSpPr/>
      </dsp:nvSpPr>
      <dsp:spPr>
        <a:xfrm>
          <a:off x="0" y="1028145"/>
          <a:ext cx="9144000" cy="6897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FAST positive (2 or 3), Fits inclusion and exclusion criteria (back of the envelope)</a:t>
          </a:r>
          <a:endParaRPr lang="en-US" sz="1500" kern="1200" dirty="0"/>
        </a:p>
      </dsp:txBody>
      <dsp:txXfrm>
        <a:off x="0" y="1028145"/>
        <a:ext cx="9144000" cy="689734"/>
      </dsp:txXfrm>
    </dsp:sp>
    <dsp:sp modelId="{45D1EA56-64B4-4BCB-8EFD-7BA565F73F74}">
      <dsp:nvSpPr>
        <dsp:cNvPr id="0" name=""/>
        <dsp:cNvSpPr/>
      </dsp:nvSpPr>
      <dsp:spPr>
        <a:xfrm rot="5400000">
          <a:off x="4439380" y="1739515"/>
          <a:ext cx="265238" cy="3103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5400000">
        <a:off x="4439380" y="1739515"/>
        <a:ext cx="265238" cy="310380"/>
      </dsp:txXfrm>
    </dsp:sp>
    <dsp:sp modelId="{FE5BBBF9-405E-4061-BBD3-2242C677BB4F}">
      <dsp:nvSpPr>
        <dsp:cNvPr id="0" name=""/>
        <dsp:cNvSpPr/>
      </dsp:nvSpPr>
      <dsp:spPr>
        <a:xfrm>
          <a:off x="0" y="2071531"/>
          <a:ext cx="9144000" cy="6897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Systolic BP &gt;140 mm Hg</a:t>
          </a:r>
          <a:endParaRPr lang="en-US" sz="1500" kern="1200" dirty="0"/>
        </a:p>
      </dsp:txBody>
      <dsp:txXfrm>
        <a:off x="0" y="2071531"/>
        <a:ext cx="9144000" cy="689734"/>
      </dsp:txXfrm>
    </dsp:sp>
    <dsp:sp modelId="{D569F58A-7C51-4AC9-A431-C7BFA053900F}">
      <dsp:nvSpPr>
        <dsp:cNvPr id="0" name=""/>
        <dsp:cNvSpPr/>
      </dsp:nvSpPr>
      <dsp:spPr>
        <a:xfrm rot="5400000">
          <a:off x="4442674" y="2778509"/>
          <a:ext cx="258650" cy="3103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5400000">
        <a:off x="4442674" y="2778509"/>
        <a:ext cx="258650" cy="310380"/>
      </dsp:txXfrm>
    </dsp:sp>
    <dsp:sp modelId="{8A5B4F1F-D1F6-4CC1-8D24-FB808153FF90}">
      <dsp:nvSpPr>
        <dsp:cNvPr id="0" name=""/>
        <dsp:cNvSpPr/>
      </dsp:nvSpPr>
      <dsp:spPr>
        <a:xfrm>
          <a:off x="75396" y="3106133"/>
          <a:ext cx="8993207" cy="6897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Go through the paramedic guide step by step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Read out Ambulance Information Sheet</a:t>
          </a:r>
          <a:endParaRPr lang="en-US" sz="1500" kern="1200" dirty="0"/>
        </a:p>
      </dsp:txBody>
      <dsp:txXfrm>
        <a:off x="75396" y="3106133"/>
        <a:ext cx="8993207" cy="689734"/>
      </dsp:txXfrm>
    </dsp:sp>
    <dsp:sp modelId="{3E81B32A-6351-4A5F-A159-A630C97E041E}">
      <dsp:nvSpPr>
        <dsp:cNvPr id="0" name=""/>
        <dsp:cNvSpPr/>
      </dsp:nvSpPr>
      <dsp:spPr>
        <a:xfrm rot="5400000">
          <a:off x="4442674" y="3813111"/>
          <a:ext cx="258650" cy="3103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5400000">
        <a:off x="4442674" y="3813111"/>
        <a:ext cx="258650" cy="310380"/>
      </dsp:txXfrm>
    </dsp:sp>
    <dsp:sp modelId="{4B9A1E42-AFDE-495A-85F9-6583EF95FDC5}">
      <dsp:nvSpPr>
        <dsp:cNvPr id="0" name=""/>
        <dsp:cNvSpPr/>
      </dsp:nvSpPr>
      <dsp:spPr>
        <a:xfrm>
          <a:off x="0" y="4140735"/>
          <a:ext cx="9144000" cy="6897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Open the main envelope</a:t>
          </a:r>
          <a:endParaRPr lang="en-US" sz="1500" kern="1200" dirty="0"/>
        </a:p>
      </dsp:txBody>
      <dsp:txXfrm>
        <a:off x="0" y="4140735"/>
        <a:ext cx="9144000" cy="689734"/>
      </dsp:txXfrm>
    </dsp:sp>
    <dsp:sp modelId="{6F5D508A-A3EB-4856-9163-2173C9D92BAE}">
      <dsp:nvSpPr>
        <dsp:cNvPr id="0" name=""/>
        <dsp:cNvSpPr/>
      </dsp:nvSpPr>
      <dsp:spPr>
        <a:xfrm rot="5400000">
          <a:off x="4442674" y="4847713"/>
          <a:ext cx="258650" cy="3103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5400000">
        <a:off x="4442674" y="4847713"/>
        <a:ext cx="258650" cy="310380"/>
      </dsp:txXfrm>
    </dsp:sp>
    <dsp:sp modelId="{313D3FCD-DE3D-44A4-BF71-5822F441FB9B}">
      <dsp:nvSpPr>
        <dsp:cNvPr id="0" name=""/>
        <dsp:cNvSpPr/>
      </dsp:nvSpPr>
      <dsp:spPr>
        <a:xfrm>
          <a:off x="0" y="5175337"/>
          <a:ext cx="9144000" cy="6897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Take consent on one of the three forms (patient, relative or paramedic) sheet</a:t>
          </a:r>
          <a:endParaRPr lang="en-GB" sz="1500" kern="1200" dirty="0"/>
        </a:p>
      </dsp:txBody>
      <dsp:txXfrm>
        <a:off x="0" y="5175337"/>
        <a:ext cx="9144000" cy="68973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2E98632-EF3C-4388-83BE-C5D67E2AD036}">
      <dsp:nvSpPr>
        <dsp:cNvPr id="0" name=""/>
        <dsp:cNvSpPr/>
      </dsp:nvSpPr>
      <dsp:spPr>
        <a:xfrm>
          <a:off x="0" y="76199"/>
          <a:ext cx="9144000" cy="69869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Complete baseline data form</a:t>
          </a:r>
          <a:endParaRPr lang="en-US" sz="1100" kern="1200" dirty="0"/>
        </a:p>
      </dsp:txBody>
      <dsp:txXfrm>
        <a:off x="0" y="76199"/>
        <a:ext cx="9144000" cy="698692"/>
      </dsp:txXfrm>
    </dsp:sp>
    <dsp:sp modelId="{30825C3A-0CD8-483E-9A11-08782719F9B7}">
      <dsp:nvSpPr>
        <dsp:cNvPr id="0" name=""/>
        <dsp:cNvSpPr/>
      </dsp:nvSpPr>
      <dsp:spPr>
        <a:xfrm rot="5400000">
          <a:off x="4468685" y="755438"/>
          <a:ext cx="206628" cy="3144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5400000">
        <a:off x="4468685" y="755438"/>
        <a:ext cx="206628" cy="314411"/>
      </dsp:txXfrm>
    </dsp:sp>
    <dsp:sp modelId="{B704C673-C728-4E12-BC81-E1B63D65A83E}">
      <dsp:nvSpPr>
        <dsp:cNvPr id="0" name=""/>
        <dsp:cNvSpPr/>
      </dsp:nvSpPr>
      <dsp:spPr>
        <a:xfrm>
          <a:off x="0" y="1050396"/>
          <a:ext cx="9144000" cy="69869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baseline="0" dirty="0" smtClean="0"/>
            <a:t>Randomise the patient by opening  the inside envelope.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baseline="0" dirty="0" smtClean="0"/>
            <a:t>A sheet will tell if patient is randomised to GTN plus gauze or only gauze (No GTN)</a:t>
          </a:r>
          <a:endParaRPr lang="en-GB" sz="1100" kern="1200" dirty="0"/>
        </a:p>
      </dsp:txBody>
      <dsp:txXfrm>
        <a:off x="0" y="1050396"/>
        <a:ext cx="9144000" cy="698692"/>
      </dsp:txXfrm>
    </dsp:sp>
    <dsp:sp modelId="{741E26A1-827D-48E9-9517-F0844F7AF4B1}">
      <dsp:nvSpPr>
        <dsp:cNvPr id="0" name=""/>
        <dsp:cNvSpPr/>
      </dsp:nvSpPr>
      <dsp:spPr>
        <a:xfrm rot="5400000">
          <a:off x="4434403" y="1775345"/>
          <a:ext cx="275193" cy="3144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 rot="5400000">
        <a:off x="4434403" y="1775345"/>
        <a:ext cx="275193" cy="314411"/>
      </dsp:txXfrm>
    </dsp:sp>
    <dsp:sp modelId="{9F092800-2594-475C-87FA-D60560432182}">
      <dsp:nvSpPr>
        <dsp:cNvPr id="0" name=""/>
        <dsp:cNvSpPr/>
      </dsp:nvSpPr>
      <dsp:spPr>
        <a:xfrm>
          <a:off x="0" y="2116013"/>
          <a:ext cx="9144000" cy="69869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Apply the GTN patch and gauze dressing</a:t>
          </a:r>
          <a:endParaRPr lang="en-US" sz="1100" kern="1200" dirty="0"/>
        </a:p>
      </dsp:txBody>
      <dsp:txXfrm>
        <a:off x="0" y="2116013"/>
        <a:ext cx="9144000" cy="698692"/>
      </dsp:txXfrm>
    </dsp:sp>
    <dsp:sp modelId="{1372A1B7-97B0-4E74-A7AA-89AAB4CEF0DA}">
      <dsp:nvSpPr>
        <dsp:cNvPr id="0" name=""/>
        <dsp:cNvSpPr/>
      </dsp:nvSpPr>
      <dsp:spPr>
        <a:xfrm rot="5400000">
          <a:off x="4447587" y="2823383"/>
          <a:ext cx="248825" cy="3144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5400000">
        <a:off x="4447587" y="2823383"/>
        <a:ext cx="248825" cy="314411"/>
      </dsp:txXfrm>
    </dsp:sp>
    <dsp:sp modelId="{C73BDCE1-13E0-4A3C-8016-9A6997C1D2CD}">
      <dsp:nvSpPr>
        <dsp:cNvPr id="0" name=""/>
        <dsp:cNvSpPr/>
      </dsp:nvSpPr>
      <dsp:spPr>
        <a:xfrm>
          <a:off x="0" y="3146473"/>
          <a:ext cx="9144000" cy="69869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Call trial office (0115 8231769) and inform about patient. Out of hours and weekends call trial medic on mobile from Monday to Thursday prior to </a:t>
          </a:r>
          <a:r>
            <a:rPr lang="en-US" sz="1100" b="1" kern="1200" dirty="0" err="1" smtClean="0"/>
            <a:t>randomising</a:t>
          </a:r>
          <a:r>
            <a:rPr lang="en-US" sz="1100" b="1" kern="1200" dirty="0" smtClean="0"/>
            <a:t> patient </a:t>
          </a:r>
        </a:p>
      </dsp:txBody>
      <dsp:txXfrm>
        <a:off x="0" y="3146473"/>
        <a:ext cx="9144000" cy="698692"/>
      </dsp:txXfrm>
    </dsp:sp>
    <dsp:sp modelId="{E01A26BE-2015-4D24-B5BE-7AF19DCE60D1}">
      <dsp:nvSpPr>
        <dsp:cNvPr id="0" name=""/>
        <dsp:cNvSpPr/>
      </dsp:nvSpPr>
      <dsp:spPr>
        <a:xfrm rot="5400000">
          <a:off x="4440995" y="3862632"/>
          <a:ext cx="262009" cy="3144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5400000">
        <a:off x="4440995" y="3862632"/>
        <a:ext cx="262009" cy="314411"/>
      </dsp:txXfrm>
    </dsp:sp>
    <dsp:sp modelId="{B7C820E3-357A-4FFE-A8CC-7BC5CA09DCE3}">
      <dsp:nvSpPr>
        <dsp:cNvPr id="0" name=""/>
        <dsp:cNvSpPr/>
      </dsp:nvSpPr>
      <dsp:spPr>
        <a:xfrm>
          <a:off x="0" y="4194511"/>
          <a:ext cx="9144000" cy="69869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15 minute post randomisation BP and Heart Rate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Enter on baseline data form</a:t>
          </a:r>
          <a:endParaRPr lang="en-US" sz="1100" kern="1200" dirty="0"/>
        </a:p>
      </dsp:txBody>
      <dsp:txXfrm>
        <a:off x="0" y="4194511"/>
        <a:ext cx="9144000" cy="698692"/>
      </dsp:txXfrm>
    </dsp:sp>
    <dsp:sp modelId="{8654A664-AC32-4AB4-984A-26D85552724B}">
      <dsp:nvSpPr>
        <dsp:cNvPr id="0" name=""/>
        <dsp:cNvSpPr/>
      </dsp:nvSpPr>
      <dsp:spPr>
        <a:xfrm rot="5400000">
          <a:off x="4440995" y="4910670"/>
          <a:ext cx="262009" cy="3144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5400000">
        <a:off x="4440995" y="4910670"/>
        <a:ext cx="262009" cy="314411"/>
      </dsp:txXfrm>
    </dsp:sp>
    <dsp:sp modelId="{AE0EF33D-D203-4A65-9B03-80AE2504183C}">
      <dsp:nvSpPr>
        <dsp:cNvPr id="0" name=""/>
        <dsp:cNvSpPr/>
      </dsp:nvSpPr>
      <dsp:spPr>
        <a:xfrm>
          <a:off x="0" y="5242549"/>
          <a:ext cx="9144000" cy="69869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Handover care in the hospital with completed forms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If research team unavailable: put forms in envelope, seal it and leave it with case notes.</a:t>
          </a:r>
          <a:endParaRPr lang="en-US" sz="1100" kern="1200" dirty="0"/>
        </a:p>
      </dsp:txBody>
      <dsp:txXfrm>
        <a:off x="0" y="5242549"/>
        <a:ext cx="9144000" cy="69869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6350EA-6EB0-4875-8670-A8EF9E3B3621}">
      <dsp:nvSpPr>
        <dsp:cNvPr id="0" name=""/>
        <dsp:cNvSpPr/>
      </dsp:nvSpPr>
      <dsp:spPr>
        <a:xfrm>
          <a:off x="76789" y="2641"/>
          <a:ext cx="8566558" cy="135122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baseline="0" dirty="0" smtClean="0"/>
            <a:t>Patients approached but not randomised</a:t>
          </a:r>
          <a:endParaRPr lang="en-US" sz="3200" kern="1200" baseline="0" dirty="0"/>
        </a:p>
      </dsp:txBody>
      <dsp:txXfrm>
        <a:off x="76789" y="2641"/>
        <a:ext cx="8566558" cy="1351229"/>
      </dsp:txXfrm>
    </dsp:sp>
    <dsp:sp modelId="{80908B41-905D-4D32-9A3D-08F56117A821}">
      <dsp:nvSpPr>
        <dsp:cNvPr id="0" name=""/>
        <dsp:cNvSpPr/>
      </dsp:nvSpPr>
      <dsp:spPr>
        <a:xfrm rot="5400000">
          <a:off x="4106713" y="1387651"/>
          <a:ext cx="506710" cy="60805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/>
        </a:p>
      </dsp:txBody>
      <dsp:txXfrm rot="5400000">
        <a:off x="4106713" y="1387651"/>
        <a:ext cx="506710" cy="608053"/>
      </dsp:txXfrm>
    </dsp:sp>
    <dsp:sp modelId="{DE98734E-1DB3-494C-976E-904D2DD10EA5}">
      <dsp:nvSpPr>
        <dsp:cNvPr id="0" name=""/>
        <dsp:cNvSpPr/>
      </dsp:nvSpPr>
      <dsp:spPr>
        <a:xfrm>
          <a:off x="0" y="2029485"/>
          <a:ext cx="8720138" cy="135122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Complete Non Inclusion Form</a:t>
          </a:r>
          <a:endParaRPr lang="en-US" sz="3500" kern="1200" dirty="0"/>
        </a:p>
      </dsp:txBody>
      <dsp:txXfrm>
        <a:off x="0" y="2029485"/>
        <a:ext cx="8720138" cy="1351229"/>
      </dsp:txXfrm>
    </dsp:sp>
    <dsp:sp modelId="{8F7EC50D-06D8-4D45-A89F-0FC833A7D7F8}">
      <dsp:nvSpPr>
        <dsp:cNvPr id="0" name=""/>
        <dsp:cNvSpPr/>
      </dsp:nvSpPr>
      <dsp:spPr>
        <a:xfrm rot="5400000">
          <a:off x="4106713" y="3414495"/>
          <a:ext cx="506710" cy="60805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/>
        </a:p>
      </dsp:txBody>
      <dsp:txXfrm rot="5400000">
        <a:off x="4106713" y="3414495"/>
        <a:ext cx="506710" cy="608053"/>
      </dsp:txXfrm>
    </dsp:sp>
    <dsp:sp modelId="{B547E88B-89B6-4AFB-BDDF-76F434A1E9A9}">
      <dsp:nvSpPr>
        <dsp:cNvPr id="0" name=""/>
        <dsp:cNvSpPr/>
      </dsp:nvSpPr>
      <dsp:spPr>
        <a:xfrm>
          <a:off x="0" y="4056329"/>
          <a:ext cx="8720138" cy="135122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Fax form to 0115 8231771 </a:t>
          </a:r>
          <a:br>
            <a:rPr lang="en-US" sz="3400" kern="1200" dirty="0" smtClean="0"/>
          </a:br>
          <a:r>
            <a:rPr lang="en-US" sz="3400" kern="1200" dirty="0" smtClean="0"/>
            <a:t>(number on the inclusion form)</a:t>
          </a:r>
          <a:endParaRPr lang="en-US" sz="3400" kern="1200" dirty="0"/>
        </a:p>
      </dsp:txBody>
      <dsp:txXfrm>
        <a:off x="0" y="4056329"/>
        <a:ext cx="8720138" cy="135122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E34ACD-1FA9-AC44-95B8-468FEB81528E}">
      <dsp:nvSpPr>
        <dsp:cNvPr id="0" name=""/>
        <dsp:cNvSpPr/>
      </dsp:nvSpPr>
      <dsp:spPr>
        <a:xfrm>
          <a:off x="0" y="2641"/>
          <a:ext cx="8720138" cy="9827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Full consent, examination, 2hr BP, Day 1 bloods</a:t>
          </a:r>
          <a:endParaRPr lang="en-US" sz="1700" kern="1200" dirty="0"/>
        </a:p>
      </dsp:txBody>
      <dsp:txXfrm>
        <a:off x="0" y="2641"/>
        <a:ext cx="8720138" cy="982712"/>
      </dsp:txXfrm>
    </dsp:sp>
    <dsp:sp modelId="{B00E0875-09F4-274F-8242-561ECF3E6BB6}">
      <dsp:nvSpPr>
        <dsp:cNvPr id="0" name=""/>
        <dsp:cNvSpPr/>
      </dsp:nvSpPr>
      <dsp:spPr>
        <a:xfrm rot="5400000">
          <a:off x="4175810" y="1009921"/>
          <a:ext cx="368517" cy="4422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5400000">
        <a:off x="4175810" y="1009921"/>
        <a:ext cx="368517" cy="442220"/>
      </dsp:txXfrm>
    </dsp:sp>
    <dsp:sp modelId="{851A9B11-83C4-694C-9AAB-8CAE1157A977}">
      <dsp:nvSpPr>
        <dsp:cNvPr id="0" name=""/>
        <dsp:cNvSpPr/>
      </dsp:nvSpPr>
      <dsp:spPr>
        <a:xfrm>
          <a:off x="0" y="1476709"/>
          <a:ext cx="8720138" cy="9827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Daily BP, heart rate and daily gauze </a:t>
          </a:r>
          <a:r>
            <a:rPr lang="en-US" sz="1700" kern="1200" dirty="0" err="1" smtClean="0"/>
            <a:t>dressing±GTN</a:t>
          </a:r>
          <a:endParaRPr lang="en-US" sz="1700" kern="1200" dirty="0"/>
        </a:p>
      </dsp:txBody>
      <dsp:txXfrm>
        <a:off x="0" y="1476709"/>
        <a:ext cx="8720138" cy="982712"/>
      </dsp:txXfrm>
    </dsp:sp>
    <dsp:sp modelId="{3FEA079A-44AB-2340-830D-494A3A503081}">
      <dsp:nvSpPr>
        <dsp:cNvPr id="0" name=""/>
        <dsp:cNvSpPr/>
      </dsp:nvSpPr>
      <dsp:spPr>
        <a:xfrm rot="5400000">
          <a:off x="4181001" y="2477069"/>
          <a:ext cx="358135" cy="4422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5400000">
        <a:off x="4181001" y="2477069"/>
        <a:ext cx="358135" cy="442220"/>
      </dsp:txXfrm>
    </dsp:sp>
    <dsp:sp modelId="{1D1FBF38-B1E7-894A-9E13-E3987031A5CE}">
      <dsp:nvSpPr>
        <dsp:cNvPr id="0" name=""/>
        <dsp:cNvSpPr/>
      </dsp:nvSpPr>
      <dsp:spPr>
        <a:xfrm>
          <a:off x="0" y="2936936"/>
          <a:ext cx="8720138" cy="9827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Document events over 7 days</a:t>
          </a:r>
          <a:endParaRPr lang="en-US" sz="1700" kern="1200" dirty="0"/>
        </a:p>
      </dsp:txBody>
      <dsp:txXfrm>
        <a:off x="0" y="2936936"/>
        <a:ext cx="8720138" cy="982712"/>
      </dsp:txXfrm>
    </dsp:sp>
    <dsp:sp modelId="{4A7A1EEB-141A-ED43-A452-09C436A97C5C}">
      <dsp:nvSpPr>
        <dsp:cNvPr id="0" name=""/>
        <dsp:cNvSpPr/>
      </dsp:nvSpPr>
      <dsp:spPr>
        <a:xfrm rot="5400000">
          <a:off x="4170619" y="3951137"/>
          <a:ext cx="378898" cy="4422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5400000">
        <a:off x="4170619" y="3951137"/>
        <a:ext cx="378898" cy="442220"/>
      </dsp:txXfrm>
    </dsp:sp>
    <dsp:sp modelId="{AE1D8584-2E4B-AB41-88BD-5CB1CDAE04C3}">
      <dsp:nvSpPr>
        <dsp:cNvPr id="0" name=""/>
        <dsp:cNvSpPr/>
      </dsp:nvSpPr>
      <dsp:spPr>
        <a:xfrm>
          <a:off x="0" y="4424846"/>
          <a:ext cx="8720138" cy="9827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3 month follow-up to assess death, dependency, disability, cognition, mood and quality of life</a:t>
          </a:r>
          <a:endParaRPr lang="en-US" sz="1700" kern="1200" dirty="0"/>
        </a:p>
      </dsp:txBody>
      <dsp:txXfrm>
        <a:off x="0" y="4424846"/>
        <a:ext cx="8720138" cy="9827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4185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notes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638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847725"/>
            <a:ext cx="4572000" cy="3429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873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886200" y="9277350"/>
            <a:ext cx="2971800" cy="488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defTabSz="966788" eaLnBrk="0" hangingPunct="0"/>
            <a:r>
              <a:rPr lang="en-US" sz="1100" i="1"/>
              <a:t>1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9277350"/>
            <a:ext cx="2971800" cy="488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873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3886200" y="9277350"/>
            <a:ext cx="2971800" cy="488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defTabSz="966788" eaLnBrk="0" hangingPunct="0"/>
            <a:r>
              <a:rPr lang="en-US" sz="1100" i="1"/>
              <a:t>54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9277350"/>
            <a:ext cx="2971800" cy="488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3886200" y="0"/>
            <a:ext cx="2971800" cy="4873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3886200" y="9277350"/>
            <a:ext cx="2971800" cy="488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0138" tIns="0" rIns="20138" bIns="0" anchor="b"/>
          <a:lstStyle/>
          <a:p>
            <a:pPr algn="r" defTabSz="966788" eaLnBrk="0" hangingPunct="0"/>
            <a:r>
              <a:rPr lang="en-US" sz="1100" i="1"/>
              <a:t>54</a:t>
            </a: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9277350"/>
            <a:ext cx="2971800" cy="488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8446" name="Rectangle 14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8447" name="Rectangle 15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Helvetica" pitchFamily="-109" charset="0"/>
              <a:ea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Helvetica" pitchFamily="-109" charset="0"/>
              <a:ea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smtClean="0">
                <a:latin typeface="Helvetica" pitchFamily="-109" charset="0"/>
                <a:ea typeface="ＭＳ Ｐゴシック" pitchFamily="-109" charset="-128"/>
              </a:rPr>
              <a:t>Finger moving, count or threat</a:t>
            </a:r>
          </a:p>
          <a:p>
            <a:r>
              <a:rPr lang="en-US" smtClean="0">
                <a:latin typeface="Helvetica" pitchFamily="-109" charset="0"/>
                <a:ea typeface="ＭＳ Ｐゴシック" pitchFamily="-109" charset="-128"/>
              </a:rPr>
              <a:t>Can be difficult in aphasia</a:t>
            </a:r>
          </a:p>
          <a:p>
            <a:r>
              <a:rPr lang="en-US" smtClean="0">
                <a:latin typeface="Helvetica" pitchFamily="-109" charset="0"/>
                <a:ea typeface="ＭＳ Ｐゴシック" pitchFamily="-109" charset="-128"/>
              </a:rPr>
              <a:t>If they look at the side – score normal</a:t>
            </a:r>
          </a:p>
          <a:p>
            <a:r>
              <a:rPr lang="en-US" smtClean="0">
                <a:latin typeface="Helvetica" pitchFamily="-109" charset="0"/>
                <a:ea typeface="ＭＳ Ｐゴシック" pitchFamily="-109" charset="-128"/>
              </a:rPr>
              <a:t>Will need encouragement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9275763"/>
            <a:ext cx="2971800" cy="4889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142654CF-9EB4-4B45-9608-17CE30D7396D}" type="slidenum">
              <a:rPr lang="en-GB"/>
              <a:pPr/>
              <a:t>8</a:t>
            </a:fld>
            <a:endParaRPr lang="en-GB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731838"/>
            <a:ext cx="4883150" cy="3662362"/>
          </a:xfrm>
          <a:solidFill>
            <a:srgbClr val="FFFFFF"/>
          </a:solidFill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638675"/>
            <a:ext cx="5029200" cy="4395788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smtClean="0">
                <a:latin typeface="Helvetica" pitchFamily="-109" charset="0"/>
                <a:ea typeface="ＭＳ Ｐゴシック" pitchFamily="-109" charset="-128"/>
              </a:rPr>
              <a:t>U-shaped</a:t>
            </a:r>
          </a:p>
          <a:p>
            <a:r>
              <a:rPr lang="en-US" smtClean="0">
                <a:latin typeface="Helvetica" pitchFamily="-109" charset="0"/>
                <a:ea typeface="ＭＳ Ｐゴシック" pitchFamily="-109" charset="-128"/>
              </a:rPr>
              <a:t>Only 5% low BP, I.e. not clinical burden</a:t>
            </a:r>
          </a:p>
          <a:p>
            <a:r>
              <a:rPr lang="en-US" smtClean="0">
                <a:latin typeface="Helvetica" pitchFamily="-109" charset="0"/>
                <a:ea typeface="ＭＳ Ｐゴシック" pitchFamily="-109" charset="-128"/>
              </a:rPr>
              <a:t>Need to focus on high BP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9275763"/>
            <a:ext cx="2971800" cy="4889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/>
            <a:fld id="{296C3DC5-D105-4988-9B23-4E2D4710F6E1}" type="slidenum">
              <a:rPr lang="en-GB"/>
              <a:pPr eaLnBrk="0" hangingPunct="0"/>
              <a:t>9</a:t>
            </a:fld>
            <a:endParaRPr lang="en-GB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731838"/>
            <a:ext cx="4883150" cy="3662362"/>
          </a:xfrm>
          <a:solidFill>
            <a:srgbClr val="FFFFFF"/>
          </a:solidFill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638675"/>
            <a:ext cx="5029200" cy="4395788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Helvetica" pitchFamily="-109" charset="0"/>
              <a:ea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9275763"/>
            <a:ext cx="2971800" cy="4889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46B8BBDE-5B5C-4203-803D-6972491BE951}" type="slidenum">
              <a:rPr lang="en-GB"/>
              <a:pPr/>
              <a:t>13</a:t>
            </a:fld>
            <a:endParaRPr lang="en-GB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731838"/>
            <a:ext cx="4883150" cy="3662362"/>
          </a:xfrm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638675"/>
            <a:ext cx="5029200" cy="4395788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Helvetica" pitchFamily="-109" charset="0"/>
              <a:ea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Helvetica" pitchFamily="-109" charset="0"/>
              <a:ea typeface="ＭＳ Ｐゴシック" pitchFamily="-109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9100" y="152400"/>
            <a:ext cx="2179638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8810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6775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28600" y="1219200"/>
            <a:ext cx="8720138" cy="54102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6775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219200"/>
            <a:ext cx="4283075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64075" y="1219200"/>
            <a:ext cx="4284663" cy="5410200"/>
          </a:xfrm>
        </p:spPr>
        <p:txBody>
          <a:bodyPr/>
          <a:lstStyle/>
          <a:p>
            <a:pPr lvl="0"/>
            <a:r>
              <a:rPr lang="en-US" noProof="0" smtClean="0"/>
              <a:t>Click icon to add clip art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4283075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4075" y="1219200"/>
            <a:ext cx="4284663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19200"/>
            <a:ext cx="8720138" cy="541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6775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7"/>
              </a:srgbClr>
            </a:outerShdw>
          </a:effec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0" y="6492875"/>
            <a:ext cx="9144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800">
                <a:solidFill>
                  <a:srgbClr val="E2FA2E"/>
                </a:solidFill>
                <a:latin typeface="Verdana" pitchFamily="-109" charset="0"/>
              </a:defRPr>
            </a:lvl1pPr>
          </a:lstStyle>
          <a:p>
            <a:r>
              <a:rPr lang="en-US"/>
              <a:t>Ref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560" r:id="rId1"/>
    <p:sldLayoutId id="2147484561" r:id="rId2"/>
    <p:sldLayoutId id="2147484562" r:id="rId3"/>
    <p:sldLayoutId id="2147484563" r:id="rId4"/>
    <p:sldLayoutId id="2147484564" r:id="rId5"/>
    <p:sldLayoutId id="2147484565" r:id="rId6"/>
    <p:sldLayoutId id="2147484566" r:id="rId7"/>
    <p:sldLayoutId id="2147484567" r:id="rId8"/>
    <p:sldLayoutId id="2147484568" r:id="rId9"/>
    <p:sldLayoutId id="2147484569" r:id="rId10"/>
    <p:sldLayoutId id="2147484570" r:id="rId11"/>
    <p:sldLayoutId id="2147484571" r:id="rId12"/>
    <p:sldLayoutId id="2147484572" r:id="rId13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charset="0"/>
          <a:ea typeface="ＭＳ Ｐゴシック" pitchFamily="-107" charset="-128"/>
          <a:cs typeface="ＭＳ Ｐゴシック" pitchFamily="-107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charset="0"/>
          <a:ea typeface="ＭＳ Ｐゴシック" pitchFamily="-107" charset="-128"/>
          <a:cs typeface="ＭＳ Ｐゴシック" pitchFamily="-107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charset="0"/>
          <a:ea typeface="ＭＳ Ｐゴシック" pitchFamily="-107" charset="-128"/>
          <a:cs typeface="ＭＳ Ｐゴシック" pitchFamily="-107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charset="0"/>
          <a:ea typeface="ＭＳ Ｐゴシック" pitchFamily="-107" charset="-128"/>
          <a:cs typeface="ＭＳ Ｐゴシック" pitchFamily="-107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 3" pitchFamily="-109" charset="2"/>
        <a:buChar char="p"/>
        <a:defRPr sz="28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 3" pitchFamily="-109" charset="2"/>
        <a:buChar char="p"/>
        <a:defRPr sz="24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 3" pitchFamily="-109" charset="2"/>
        <a:buChar char="p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Font typeface="Wingdings 3" pitchFamily="-109" charset="2"/>
        <a:buChar char="p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Font typeface="Wingdings 3" pitchFamily="-109" charset="2"/>
        <a:buChar char="p"/>
        <a:defRPr sz="1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00000"/>
        <a:buFont typeface="Wingdings 3" charset="2"/>
        <a:buChar char="p"/>
        <a:defRPr sz="1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00000"/>
        <a:buFont typeface="Wingdings 3" charset="2"/>
        <a:buChar char="p"/>
        <a:defRPr sz="1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00000"/>
        <a:buFont typeface="Wingdings 3" charset="2"/>
        <a:buChar char="p"/>
        <a:defRPr sz="1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00000"/>
        <a:buFont typeface="Wingdings 3" charset="2"/>
        <a:buChar char="p"/>
        <a:defRPr sz="1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4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Microsoft_Word_97_-_2004_Doc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711200" y="6248400"/>
            <a:ext cx="18970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149600" y="6248400"/>
            <a:ext cx="2844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smtClean="0">
                <a:solidFill>
                  <a:schemeClr val="tx1"/>
                </a:solidFill>
                <a:ea typeface="ＭＳ Ｐゴシック" pitchFamily="-109" charset="-128"/>
              </a:rPr>
              <a:t>R</a:t>
            </a:r>
            <a:r>
              <a:rPr lang="en-US" smtClean="0">
                <a:ea typeface="ＭＳ Ｐゴシック" pitchFamily="-109" charset="-128"/>
              </a:rPr>
              <a:t>APID </a:t>
            </a:r>
            <a:r>
              <a:rPr lang="en-US" smtClean="0">
                <a:solidFill>
                  <a:schemeClr val="tx1"/>
                </a:solidFill>
                <a:ea typeface="ＭＳ Ｐゴシック" pitchFamily="-109" charset="-128"/>
              </a:rPr>
              <a:t>I</a:t>
            </a:r>
            <a:r>
              <a:rPr lang="en-US" smtClean="0">
                <a:ea typeface="ＭＳ Ｐゴシック" pitchFamily="-109" charset="-128"/>
              </a:rPr>
              <a:t>NTERVENTION WITH </a:t>
            </a:r>
            <a:r>
              <a:rPr lang="en-US" smtClean="0">
                <a:solidFill>
                  <a:schemeClr val="tx1"/>
                </a:solidFill>
                <a:ea typeface="ＭＳ Ｐゴシック" pitchFamily="-109" charset="-128"/>
              </a:rPr>
              <a:t>G</a:t>
            </a:r>
            <a:r>
              <a:rPr lang="en-US" smtClean="0">
                <a:ea typeface="ＭＳ Ｐゴシック" pitchFamily="-109" charset="-128"/>
              </a:rPr>
              <a:t>TN IN </a:t>
            </a:r>
            <a:r>
              <a:rPr lang="en-US" smtClean="0">
                <a:solidFill>
                  <a:schemeClr val="tx1"/>
                </a:solidFill>
                <a:ea typeface="ＭＳ Ｐゴシック" pitchFamily="-109" charset="-128"/>
              </a:rPr>
              <a:t>H</a:t>
            </a:r>
            <a:r>
              <a:rPr lang="en-US" smtClean="0">
                <a:ea typeface="ＭＳ Ｐゴシック" pitchFamily="-109" charset="-128"/>
              </a:rPr>
              <a:t>YPERACUTE STROKE </a:t>
            </a:r>
            <a:r>
              <a:rPr lang="en-US" smtClean="0">
                <a:solidFill>
                  <a:schemeClr val="tx1"/>
                </a:solidFill>
                <a:ea typeface="ＭＳ Ｐゴシック" pitchFamily="-109" charset="-128"/>
              </a:rPr>
              <a:t>T</a:t>
            </a:r>
            <a:r>
              <a:rPr lang="en-US" smtClean="0">
                <a:ea typeface="ＭＳ Ｐゴシック" pitchFamily="-109" charset="-128"/>
              </a:rPr>
              <a:t>RIAL: RIGHT</a:t>
            </a:r>
          </a:p>
        </p:txBody>
      </p:sp>
      <p:sp>
        <p:nvSpPr>
          <p:cNvPr id="17416" name="Subtitle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09" charset="-128"/>
              </a:rPr>
              <a:t/>
            </a:r>
            <a:br>
              <a:rPr lang="en-US" smtClean="0">
                <a:ea typeface="ＭＳ Ｐゴシック" pitchFamily="-109" charset="-128"/>
              </a:rPr>
            </a:br>
            <a:r>
              <a:rPr lang="en-US" smtClean="0">
                <a:ea typeface="ＭＳ Ｐゴシック" pitchFamily="-109" charset="-128"/>
              </a:rPr>
              <a:t>Division of Stroke, University of Nottingham</a:t>
            </a:r>
          </a:p>
          <a:p>
            <a:pPr eaLnBrk="1" hangingPunct="1"/>
            <a:r>
              <a:rPr lang="en-US" smtClean="0">
                <a:ea typeface="ＭＳ Ｐゴシック" pitchFamily="-109" charset="-128"/>
              </a:rPr>
              <a:t>East Midlands Ambulance Service</a:t>
            </a:r>
          </a:p>
        </p:txBody>
      </p:sp>
      <p:pic>
        <p:nvPicPr>
          <p:cNvPr id="17417" name="Picture 150" descr="un_tf_s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2463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09" charset="-128"/>
              </a:rPr>
              <a:t>Cerebral blood flow</a:t>
            </a:r>
          </a:p>
        </p:txBody>
      </p:sp>
      <p:pic>
        <p:nvPicPr>
          <p:cNvPr id="31747" name="Content Placeholder 5" descr="Untitled 1.png"/>
          <p:cNvPicPr>
            <a:picLocks noGrp="1" noChangeAspect="1"/>
          </p:cNvPicPr>
          <p:nvPr>
            <p:ph idx="1"/>
          </p:nvPr>
        </p:nvPicPr>
        <p:blipFill>
          <a:blip r:embed="rId2"/>
          <a:srcRect l="-33534" r="-33534"/>
          <a:stretch>
            <a:fillRect/>
          </a:stretch>
        </p:blipFill>
        <p:spPr>
          <a:xfrm>
            <a:off x="2209800" y="1447800"/>
            <a:ext cx="8720138" cy="5410200"/>
          </a:xfrm>
        </p:spPr>
      </p:pic>
      <p:sp>
        <p:nvSpPr>
          <p:cNvPr id="31748" name="TextBox 3"/>
          <p:cNvSpPr txBox="1">
            <a:spLocks noChangeArrowheads="1"/>
          </p:cNvSpPr>
          <p:nvPr/>
        </p:nvSpPr>
        <p:spPr bwMode="auto">
          <a:xfrm>
            <a:off x="381000" y="1752600"/>
            <a:ext cx="44958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" charset="0"/>
                <a:cs typeface="Arial" charset="0"/>
              </a:rPr>
              <a:t>Cerebral perfusion normally maintained independent of BP</a:t>
            </a:r>
          </a:p>
          <a:p>
            <a:pPr>
              <a:buFont typeface="Wingdings 3" pitchFamily="-109" charset="2"/>
              <a:buNone/>
            </a:pPr>
            <a:endParaRPr lang="en-GB">
              <a:latin typeface="Arial" charset="0"/>
              <a:cs typeface="Arial" charset="0"/>
            </a:endParaRPr>
          </a:p>
          <a:p>
            <a:pPr>
              <a:buFont typeface="Wingdings 3" pitchFamily="-109" charset="2"/>
              <a:buNone/>
            </a:pPr>
            <a:r>
              <a:rPr lang="en-GB">
                <a:latin typeface="Arial" charset="0"/>
                <a:cs typeface="Arial" charset="0"/>
              </a:rPr>
              <a:t>Curve right-shifted in chronic high BP</a:t>
            </a:r>
          </a:p>
          <a:p>
            <a:pPr>
              <a:buFont typeface="Wingdings 3" pitchFamily="-109" charset="2"/>
              <a:buNone/>
            </a:pPr>
            <a:endParaRPr lang="en-GB">
              <a:latin typeface="Arial" charset="0"/>
              <a:cs typeface="Arial" charset="0"/>
            </a:endParaRPr>
          </a:p>
          <a:p>
            <a:pPr>
              <a:buFont typeface="Wingdings 3" pitchFamily="-109" charset="2"/>
              <a:buNone/>
            </a:pPr>
            <a:r>
              <a:rPr lang="en-GB">
                <a:latin typeface="Arial" charset="0"/>
                <a:cs typeface="Arial" charset="0"/>
              </a:rPr>
              <a:t>Autoregulation lost following stroke</a:t>
            </a:r>
          </a:p>
          <a:p>
            <a:pPr>
              <a:buFont typeface="Wingdings 3" pitchFamily="-109" charset="2"/>
              <a:buNone/>
            </a:pPr>
            <a:endParaRPr lang="en-GB">
              <a:latin typeface="Arial" charset="0"/>
              <a:cs typeface="Arial" charset="0"/>
            </a:endParaRPr>
          </a:p>
          <a:p>
            <a:pPr>
              <a:buFont typeface="Wingdings 3" pitchFamily="-109" charset="2"/>
              <a:buNone/>
            </a:pPr>
            <a:r>
              <a:rPr lang="en-GB">
                <a:latin typeface="Arial" charset="0"/>
                <a:cs typeface="Arial" charset="0"/>
              </a:rPr>
              <a:t>Local perfusion becomes dependent on BP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09" charset="-128"/>
              </a:rPr>
              <a:t>Nitric Oxide</a:t>
            </a:r>
          </a:p>
        </p:txBody>
      </p:sp>
      <p:sp>
        <p:nvSpPr>
          <p:cNvPr id="32771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09" charset="-128"/>
              </a:rPr>
              <a:t>Lowers blood pressure in acute stroke</a:t>
            </a:r>
          </a:p>
          <a:p>
            <a:r>
              <a:rPr lang="en-US" smtClean="0">
                <a:ea typeface="ＭＳ Ｐゴシック" pitchFamily="-109" charset="-128"/>
              </a:rPr>
              <a:t>Maintains regional cerbral blood flow</a:t>
            </a:r>
          </a:p>
          <a:p>
            <a:r>
              <a:rPr lang="en-US" smtClean="0">
                <a:ea typeface="ＭＳ Ｐゴシック" pitchFamily="-109" charset="-128"/>
              </a:rPr>
              <a:t>Anti leucocyte agent</a:t>
            </a:r>
          </a:p>
          <a:p>
            <a:r>
              <a:rPr lang="en-US" smtClean="0">
                <a:ea typeface="ＭＳ Ｐゴシック" pitchFamily="-109" charset="-128"/>
              </a:rPr>
              <a:t>Neuroprotective</a:t>
            </a:r>
          </a:p>
          <a:p>
            <a:r>
              <a:rPr lang="en-US" smtClean="0">
                <a:ea typeface="ＭＳ Ｐゴシック" pitchFamily="-109" charset="-128"/>
              </a:rPr>
              <a:t>May attenuate neuronal apoptosis</a:t>
            </a:r>
          </a:p>
          <a:p>
            <a:r>
              <a:rPr lang="en-US" smtClean="0">
                <a:ea typeface="ＭＳ Ｐゴシック" pitchFamily="-109" charset="-128"/>
              </a:rPr>
              <a:t>Enhances neurogenesis and angiogenesis</a:t>
            </a:r>
          </a:p>
          <a:p>
            <a:r>
              <a:rPr lang="en-US" smtClean="0">
                <a:ea typeface="ＭＳ Ｐゴシック" pitchFamily="-109" charset="-128"/>
              </a:rPr>
              <a:t>Reduce infarct size</a:t>
            </a:r>
          </a:p>
          <a:p>
            <a:pPr>
              <a:buFont typeface="Wingdings 3" pitchFamily="-109" charset="2"/>
              <a:buNone/>
            </a:pPr>
            <a:endParaRPr lang="en-US" smtClean="0">
              <a:ea typeface="ＭＳ Ｐゴシック" pitchFamily="-10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 smtClean="0"/>
              <a:t>GTN patch</a:t>
            </a:r>
            <a:endParaRPr lang="en-GB" sz="2000" dirty="0"/>
          </a:p>
        </p:txBody>
      </p:sp>
      <p:pic>
        <p:nvPicPr>
          <p:cNvPr id="4" name="Content Placeholder 3" descr="P401001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447800"/>
            <a:ext cx="6629400" cy="462807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09" charset="-128"/>
              </a:rPr>
              <a:t>Efficacy of Nitric Oxide in</a:t>
            </a:r>
            <a:br>
              <a:rPr lang="en-GB" smtClean="0">
                <a:ea typeface="ＭＳ Ｐゴシック" pitchFamily="-109" charset="-128"/>
              </a:rPr>
            </a:br>
            <a:r>
              <a:rPr lang="en-GB" smtClean="0">
                <a:ea typeface="ＭＳ Ｐゴシック" pitchFamily="-109" charset="-128"/>
              </a:rPr>
              <a:t>Stroke (ENOS)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 smtClean="0">
                <a:ea typeface="ＭＳ Ｐゴシック" pitchFamily="-109" charset="-128"/>
              </a:rPr>
              <a:t>Assess if lowering blood pressure improves outcome</a:t>
            </a:r>
          </a:p>
          <a:p>
            <a:r>
              <a:rPr lang="en-GB" sz="1800" dirty="0" smtClean="0">
                <a:ea typeface="ＭＳ Ｐゴシック" pitchFamily="-109" charset="-128"/>
              </a:rPr>
              <a:t>Interventions (for 7 days):</a:t>
            </a:r>
          </a:p>
          <a:p>
            <a:pPr lvl="1"/>
            <a:r>
              <a:rPr lang="en-GB" sz="1600" dirty="0" smtClean="0">
                <a:ea typeface="ＭＳ Ｐゴシック" pitchFamily="-109" charset="-128"/>
              </a:rPr>
              <a:t>Transdermal glyceryl trinitrate (5 mg daily) or control</a:t>
            </a:r>
          </a:p>
          <a:p>
            <a:pPr lvl="1"/>
            <a:r>
              <a:rPr lang="en-GB" sz="1600" dirty="0" smtClean="0">
                <a:ea typeface="ＭＳ Ｐゴシック" pitchFamily="-109" charset="-128"/>
              </a:rPr>
              <a:t>Continue / stop prior antihypertensive therapy</a:t>
            </a:r>
          </a:p>
          <a:p>
            <a:r>
              <a:rPr lang="en-GB" sz="1800" dirty="0" smtClean="0">
                <a:ea typeface="ＭＳ Ｐゴシック" pitchFamily="-109" charset="-128"/>
              </a:rPr>
              <a:t>Ischaemic or haemorrhagic stroke within 48 hours</a:t>
            </a:r>
          </a:p>
          <a:p>
            <a:r>
              <a:rPr lang="en-GB" sz="1800" dirty="0" smtClean="0">
                <a:ea typeface="ＭＳ Ｐゴシック" pitchFamily="-109" charset="-128"/>
              </a:rPr>
              <a:t>5,000 patients</a:t>
            </a:r>
          </a:p>
          <a:p>
            <a:r>
              <a:rPr lang="en-GB" sz="1800" dirty="0" smtClean="0">
                <a:ea typeface="ＭＳ Ｐゴシック" pitchFamily="-109" charset="-128"/>
              </a:rPr>
              <a:t>Internet: Randomisation, data collection, trial management</a:t>
            </a:r>
          </a:p>
          <a:p>
            <a:r>
              <a:rPr lang="en-GB" sz="1800" dirty="0" smtClean="0">
                <a:ea typeface="ＭＳ Ｐゴシック" pitchFamily="-109" charset="-128"/>
              </a:rPr>
              <a:t>2615 </a:t>
            </a:r>
            <a:r>
              <a:rPr lang="en-GB" sz="1800" dirty="0" smtClean="0">
                <a:ea typeface="ＭＳ Ｐゴシック" pitchFamily="-109" charset="-128"/>
              </a:rPr>
              <a:t>patients, 131 centres, 17 countries, 5 continents </a:t>
            </a:r>
            <a:r>
              <a:rPr lang="en-GB" sz="1800" dirty="0" smtClean="0">
                <a:ea typeface="ＭＳ Ｐゴシック" pitchFamily="-109" charset="-128"/>
              </a:rPr>
              <a:t>(01/11/2011)</a:t>
            </a:r>
            <a:endParaRPr lang="en-GB" sz="1800" dirty="0" smtClean="0">
              <a:ea typeface="ＭＳ Ｐゴシック" pitchFamily="-109" charset="-128"/>
            </a:endParaRPr>
          </a:p>
          <a:p>
            <a:r>
              <a:rPr lang="en-GB" sz="1800" dirty="0" smtClean="0">
                <a:ea typeface="ＭＳ Ｐゴシック" pitchFamily="-109" charset="-128"/>
              </a:rPr>
              <a:t>Start-up funding by Hypertension Trust, BUPA Foundation</a:t>
            </a:r>
          </a:p>
          <a:p>
            <a:r>
              <a:rPr lang="en-GB" sz="1800" dirty="0" smtClean="0">
                <a:ea typeface="ＭＳ Ｐゴシック" pitchFamily="-109" charset="-128"/>
              </a:rPr>
              <a:t>Main phase funding by MRC Nov 2006-Oct 2011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0" y="6461125"/>
            <a:ext cx="2438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/>
            <a:r>
              <a:rPr lang="en-GB" sz="2000">
                <a:solidFill>
                  <a:schemeClr val="tx2"/>
                </a:solidFill>
                <a:latin typeface="Verdana" pitchFamily="-109" charset="0"/>
              </a:rPr>
              <a:t>www.enos.ac.uk/</a:t>
            </a:r>
          </a:p>
        </p:txBody>
      </p:sp>
      <p:pic>
        <p:nvPicPr>
          <p:cNvPr id="34821" name="Picture 6" descr="MRC_1col_logo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5715000"/>
            <a:ext cx="2343150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2" name="Picture 9" descr="logo v3"/>
          <p:cNvPicPr>
            <a:picLocks noChangeAspect="1" noChangeArrowheads="1"/>
          </p:cNvPicPr>
          <p:nvPr/>
        </p:nvPicPr>
        <p:blipFill>
          <a:blip r:embed="rId4"/>
          <a:srcRect l="11810" t="15749" r="15749" b="15749"/>
          <a:stretch>
            <a:fillRect/>
          </a:stretch>
        </p:blipFill>
        <p:spPr bwMode="auto">
          <a:xfrm>
            <a:off x="7924800" y="0"/>
            <a:ext cx="1214438" cy="8620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>
                <a:ea typeface="ＭＳ Ｐゴシック" pitchFamily="-109" charset="-128"/>
              </a:rPr>
              <a:t>Why RIGHT?</a:t>
            </a:r>
          </a:p>
        </p:txBody>
      </p:sp>
      <p:sp>
        <p:nvSpPr>
          <p:cNvPr id="36867" name="Content Placeholder 4"/>
          <p:cNvSpPr>
            <a:spLocks noGrp="1"/>
          </p:cNvSpPr>
          <p:nvPr>
            <p:ph idx="1"/>
          </p:nvPr>
        </p:nvSpPr>
        <p:spPr>
          <a:xfrm>
            <a:off x="228600" y="1219200"/>
            <a:ext cx="8720138" cy="5029200"/>
          </a:xfrm>
        </p:spPr>
        <p:txBody>
          <a:bodyPr/>
          <a:lstStyle/>
          <a:p>
            <a:r>
              <a:rPr lang="en-GB" sz="3600" b="1" smtClean="0">
                <a:ea typeface="ＭＳ Ｐゴシック" pitchFamily="-109" charset="-128"/>
              </a:rPr>
              <a:t>Brain death after stroke each minute !!</a:t>
            </a:r>
          </a:p>
          <a:p>
            <a:pPr lvl="1"/>
            <a:r>
              <a:rPr lang="en-GB" sz="2800" b="1" smtClean="0">
                <a:ea typeface="ＭＳ Ｐゴシック" pitchFamily="-109" charset="-128"/>
              </a:rPr>
              <a:t>2 million neurons</a:t>
            </a:r>
          </a:p>
          <a:p>
            <a:pPr lvl="1"/>
            <a:r>
              <a:rPr lang="en-GB" sz="2800" b="1" smtClean="0">
                <a:ea typeface="ＭＳ Ｐゴシック" pitchFamily="-109" charset="-128"/>
              </a:rPr>
              <a:t>14 billion synapses</a:t>
            </a:r>
          </a:p>
          <a:p>
            <a:pPr lvl="1"/>
            <a:r>
              <a:rPr lang="en-GB" sz="2800" b="1" smtClean="0">
                <a:ea typeface="ＭＳ Ｐゴシック" pitchFamily="-109" charset="-128"/>
              </a:rPr>
              <a:t>7.5 million myelinated nerve fibres  </a:t>
            </a:r>
          </a:p>
          <a:p>
            <a:r>
              <a:rPr lang="en-GB" sz="3600" b="1" smtClean="0">
                <a:ea typeface="ＭＳ Ｐゴシック" pitchFamily="-109" charset="-128"/>
              </a:rPr>
              <a:t>Brain ages 3.6 years each hour</a:t>
            </a:r>
          </a:p>
          <a:p>
            <a:r>
              <a:rPr lang="en-GB" sz="3600" b="1" smtClean="0">
                <a:ea typeface="ＭＳ Ｐゴシック" pitchFamily="-109" charset="-128"/>
              </a:rPr>
              <a:t>Randomisation in ENOS</a:t>
            </a:r>
          </a:p>
          <a:p>
            <a:pPr lvl="1"/>
            <a:r>
              <a:rPr lang="en-GB" sz="2800" b="1" smtClean="0">
                <a:ea typeface="ＭＳ Ｐゴシック" pitchFamily="-109" charset="-128"/>
              </a:rPr>
              <a:t>&lt; 10 % within first 12 hours</a:t>
            </a:r>
          </a:p>
        </p:txBody>
      </p:sp>
      <p:sp>
        <p:nvSpPr>
          <p:cNvPr id="36868" name="TextBox 5"/>
          <p:cNvSpPr txBox="1">
            <a:spLocks noChangeArrowheads="1"/>
          </p:cNvSpPr>
          <p:nvPr/>
        </p:nvSpPr>
        <p:spPr bwMode="auto">
          <a:xfrm>
            <a:off x="152400" y="6172200"/>
            <a:ext cx="838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solidFill>
                  <a:srgbClr val="FFFF00"/>
                </a:solidFill>
                <a:latin typeface="Verdana" pitchFamily="-109" charset="0"/>
              </a:rPr>
              <a:t>Saver JL  Stroke 2006; 37(1) p 263-266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09" charset="-128"/>
              </a:rPr>
              <a:t>Ambulance Based Stroke Trial	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09" charset="-128"/>
              </a:rPr>
              <a:t>None in the UK !!</a:t>
            </a:r>
          </a:p>
          <a:p>
            <a:pPr eaLnBrk="1" hangingPunct="1"/>
            <a:r>
              <a:rPr lang="en-US" smtClean="0">
                <a:ea typeface="ＭＳ Ｐゴシック" pitchFamily="-109" charset="-128"/>
              </a:rPr>
              <a:t>FAST MAG Pilot Study- US</a:t>
            </a:r>
          </a:p>
          <a:p>
            <a:pPr eaLnBrk="1" hangingPunct="1"/>
            <a:r>
              <a:rPr lang="en-US" smtClean="0">
                <a:ea typeface="ＭＳ Ｐゴシック" pitchFamily="-109" charset="-128"/>
              </a:rPr>
              <a:t>Brings up a whole lot of new challenges</a:t>
            </a:r>
          </a:p>
          <a:p>
            <a:pPr lvl="1" eaLnBrk="1" hangingPunct="1"/>
            <a:r>
              <a:rPr lang="en-US" smtClean="0">
                <a:ea typeface="ＭＳ Ｐゴシック" pitchFamily="-109" charset="-128"/>
              </a:rPr>
              <a:t>Diagnosis</a:t>
            </a:r>
          </a:p>
          <a:p>
            <a:pPr lvl="1" eaLnBrk="1" hangingPunct="1"/>
            <a:r>
              <a:rPr lang="en-US" smtClean="0">
                <a:ea typeface="ＭＳ Ｐゴシック" pitchFamily="-109" charset="-128"/>
              </a:rPr>
              <a:t>Recruitment</a:t>
            </a:r>
          </a:p>
          <a:p>
            <a:pPr lvl="1" eaLnBrk="1" hangingPunct="1"/>
            <a:r>
              <a:rPr lang="en-US" smtClean="0">
                <a:ea typeface="ＭＳ Ｐゴシック" pitchFamily="-109" charset="-128"/>
              </a:rPr>
              <a:t>Transfer of Care</a:t>
            </a:r>
          </a:p>
          <a:p>
            <a:pPr lvl="1" eaLnBrk="1" hangingPunct="1"/>
            <a:r>
              <a:rPr lang="en-US" smtClean="0">
                <a:ea typeface="ＭＳ Ｐゴシック" pitchFamily="-109" charset="-128"/>
              </a:rPr>
              <a:t>Feasibility</a:t>
            </a:r>
          </a:p>
          <a:p>
            <a:pPr lvl="1" eaLnBrk="1" hangingPunct="1"/>
            <a:r>
              <a:rPr lang="en-US" smtClean="0">
                <a:ea typeface="ＭＳ Ｐゴシック" pitchFamily="-109" charset="-128"/>
              </a:rPr>
              <a:t>Patient perception</a:t>
            </a:r>
          </a:p>
          <a:p>
            <a:pPr lvl="1" eaLnBrk="1" hangingPunct="1"/>
            <a:r>
              <a:rPr lang="en-US" smtClean="0">
                <a:ea typeface="ＭＳ Ｐゴシック" pitchFamily="-109" charset="-128"/>
              </a:rPr>
              <a:t>Paramedics perception</a:t>
            </a:r>
          </a:p>
          <a:p>
            <a:pPr lvl="1" eaLnBrk="1" hangingPunct="1"/>
            <a:endParaRPr lang="en-US" smtClean="0">
              <a:ea typeface="ＭＳ Ｐゴシック" pitchFamily="-10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09" charset="-128"/>
              </a:rPr>
              <a:t>TRIAL OVERVIEW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09" charset="-128"/>
              </a:rPr>
              <a:t>Ambulance-based </a:t>
            </a:r>
          </a:p>
          <a:p>
            <a:pPr eaLnBrk="1" hangingPunct="1"/>
            <a:r>
              <a:rPr lang="en-US" smtClean="0">
                <a:ea typeface="ＭＳ Ｐゴシック" pitchFamily="-109" charset="-128"/>
              </a:rPr>
              <a:t>Single centre trial</a:t>
            </a:r>
          </a:p>
          <a:p>
            <a:pPr eaLnBrk="1" hangingPunct="1"/>
            <a:r>
              <a:rPr lang="en-US" smtClean="0">
                <a:ea typeface="ＭＳ Ｐゴシック" pitchFamily="-109" charset="-128"/>
              </a:rPr>
              <a:t>80 patients with hypertensive stroke</a:t>
            </a:r>
          </a:p>
          <a:p>
            <a:pPr eaLnBrk="1" hangingPunct="1"/>
            <a:r>
              <a:rPr lang="en-US" smtClean="0">
                <a:ea typeface="ＭＳ Ｐゴシック" pitchFamily="-109" charset="-128"/>
              </a:rPr>
              <a:t>Single-blind, </a:t>
            </a:r>
          </a:p>
          <a:p>
            <a:pPr eaLnBrk="1" hangingPunct="1"/>
            <a:r>
              <a:rPr lang="en-US" smtClean="0">
                <a:ea typeface="ＭＳ Ｐゴシック" pitchFamily="-109" charset="-128"/>
              </a:rPr>
              <a:t>Randomised controlled trial </a:t>
            </a:r>
          </a:p>
          <a:p>
            <a:pPr eaLnBrk="1" hangingPunct="1"/>
            <a:r>
              <a:rPr lang="en-US" smtClean="0">
                <a:ea typeface="ＭＳ Ｐゴシック" pitchFamily="-109" charset="-128"/>
              </a:rPr>
              <a:t>Blinded outcome assessment.</a:t>
            </a:r>
          </a:p>
          <a:p>
            <a:pPr eaLnBrk="1" hangingPunct="1"/>
            <a:endParaRPr lang="en-US" smtClean="0">
              <a:ea typeface="ＭＳ Ｐゴシック" pitchFamily="-10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09" charset="-128"/>
              </a:rPr>
              <a:t>AIMS AND OBJECTIVES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ea typeface="ＭＳ Ｐゴシック" pitchFamily="-109" charset="-128"/>
              </a:rPr>
              <a:t>Primary Aim</a:t>
            </a:r>
          </a:p>
          <a:p>
            <a:pPr eaLnBrk="1" hangingPunct="1">
              <a:buFont typeface="Wingdings 3" pitchFamily="-109" charset="2"/>
              <a:buNone/>
            </a:pPr>
            <a:r>
              <a:rPr lang="en-US" smtClean="0">
                <a:ea typeface="ＭＳ Ｐゴシック" pitchFamily="-109" charset="-128"/>
              </a:rPr>
              <a:t>	To assess the feasibility of using the ambulance service to test and deliver treatment for stroke in the hyper acute setting</a:t>
            </a:r>
          </a:p>
          <a:p>
            <a:pPr eaLnBrk="1" hangingPunct="1"/>
            <a:r>
              <a:rPr lang="en-GB" b="1" smtClean="0">
                <a:ea typeface="ＭＳ Ｐゴシック" pitchFamily="-109" charset="-128"/>
              </a:rPr>
              <a:t>Secondary Aims:</a:t>
            </a:r>
            <a:endParaRPr lang="en-US" b="1" smtClean="0">
              <a:ea typeface="ＭＳ Ｐゴシック" pitchFamily="-109" charset="-128"/>
            </a:endParaRPr>
          </a:p>
          <a:p>
            <a:pPr eaLnBrk="1" hangingPunct="1">
              <a:buFont typeface="Wingdings 3" pitchFamily="-109" charset="2"/>
              <a:buNone/>
            </a:pPr>
            <a:r>
              <a:rPr lang="en-US" smtClean="0">
                <a:ea typeface="ＭＳ Ｐゴシック" pitchFamily="-109" charset="-128"/>
              </a:rPr>
              <a:t>	To assess the effects of GTN on blood pressure, pulse pressure (PP), rate pressure product (RPP) and surrogate markers of efficacy in blood in the hyperacute setting</a:t>
            </a:r>
          </a:p>
          <a:p>
            <a:pPr eaLnBrk="1" hangingPunct="1"/>
            <a:endParaRPr lang="en-US" smtClean="0">
              <a:ea typeface="ＭＳ Ｐゴシック" pitchFamily="-10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09" charset="-128"/>
              </a:rPr>
              <a:t>Outcomes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09" charset="-128"/>
              </a:rPr>
              <a:t>Primary outcome</a:t>
            </a:r>
          </a:p>
          <a:p>
            <a:pPr lvl="1" eaLnBrk="1" hangingPunct="1"/>
            <a:r>
              <a:rPr lang="en-US" smtClean="0">
                <a:ea typeface="ＭＳ Ｐゴシック" pitchFamily="-109" charset="-128"/>
              </a:rPr>
              <a:t>Effects of GTN on BP at 2 hours post treatment. </a:t>
            </a:r>
          </a:p>
          <a:p>
            <a:pPr eaLnBrk="1" hangingPunct="1"/>
            <a:r>
              <a:rPr lang="en-US" smtClean="0">
                <a:ea typeface="ＭＳ Ｐゴシック" pitchFamily="-109" charset="-128"/>
              </a:rPr>
              <a:t>Secondary outcomes</a:t>
            </a:r>
          </a:p>
          <a:p>
            <a:pPr lvl="1" eaLnBrk="1" hangingPunct="1"/>
            <a:r>
              <a:rPr lang="en-US" smtClean="0">
                <a:ea typeface="ＭＳ Ｐゴシック" pitchFamily="-109" charset="-128"/>
              </a:rPr>
              <a:t>Ambulance trial logistics: </a:t>
            </a:r>
          </a:p>
          <a:p>
            <a:pPr lvl="2" eaLnBrk="1" hangingPunct="1"/>
            <a:r>
              <a:rPr lang="en-US" smtClean="0">
                <a:ea typeface="ＭＳ Ｐゴシック" pitchFamily="-109" charset="-128"/>
              </a:rPr>
              <a:t>Times from ictus to randomisation in ambulance; ictus to ED arrival, and randomisation to ED arrival.</a:t>
            </a:r>
          </a:p>
          <a:p>
            <a:pPr lvl="2" eaLnBrk="1" hangingPunct="1"/>
            <a:r>
              <a:rPr lang="en-US" smtClean="0">
                <a:ea typeface="ＭＳ Ｐゴシック" pitchFamily="-109" charset="-128"/>
              </a:rPr>
              <a:t>Haemodynamic effects of GTN</a:t>
            </a:r>
          </a:p>
          <a:p>
            <a:pPr lvl="1" eaLnBrk="1" hangingPunct="1"/>
            <a:r>
              <a:rPr lang="en-US" smtClean="0">
                <a:ea typeface="ＭＳ Ｐゴシック" pitchFamily="-109" charset="-128"/>
              </a:rPr>
              <a:t>In hospital</a:t>
            </a:r>
            <a:r>
              <a:rPr lang="en-US" i="1" smtClean="0">
                <a:ea typeface="ＭＳ Ｐゴシック" pitchFamily="-109" charset="-128"/>
              </a:rPr>
              <a:t>: </a:t>
            </a:r>
            <a:endParaRPr lang="en-US" smtClean="0">
              <a:ea typeface="ＭＳ Ｐゴシック" pitchFamily="-109" charset="-128"/>
            </a:endParaRPr>
          </a:p>
          <a:p>
            <a:pPr lvl="2" eaLnBrk="1" hangingPunct="1"/>
            <a:r>
              <a:rPr lang="en-US" smtClean="0">
                <a:solidFill>
                  <a:srgbClr val="FF0000"/>
                </a:solidFill>
                <a:ea typeface="ＭＳ Ｐゴシック" pitchFamily="-109" charset="-128"/>
              </a:rPr>
              <a:t>Scandinavian Stroke Scale  at 2 hours</a:t>
            </a:r>
            <a:r>
              <a:rPr lang="en-US" smtClean="0">
                <a:ea typeface="ＭＳ Ｐゴシック" pitchFamily="-109" charset="-128"/>
              </a:rPr>
              <a:t>; </a:t>
            </a:r>
          </a:p>
          <a:p>
            <a:pPr lvl="2" eaLnBrk="1" hangingPunct="1"/>
            <a:r>
              <a:rPr lang="en-US" smtClean="0">
                <a:ea typeface="ＭＳ Ｐゴシック" pitchFamily="-109" charset="-128"/>
              </a:rPr>
              <a:t>Length of stay in hospital; </a:t>
            </a:r>
          </a:p>
          <a:p>
            <a:pPr lvl="2" eaLnBrk="1" hangingPunct="1"/>
            <a:r>
              <a:rPr lang="en-US" smtClean="0">
                <a:ea typeface="ＭＳ Ｐゴシック" pitchFamily="-109" charset="-128"/>
              </a:rPr>
              <a:t>Death</a:t>
            </a:r>
          </a:p>
          <a:p>
            <a:pPr lvl="2" eaLnBrk="1" hangingPunct="1"/>
            <a:r>
              <a:rPr lang="en-US" smtClean="0">
                <a:ea typeface="ＭＳ Ｐゴシック" pitchFamily="-109" charset="-128"/>
              </a:rPr>
              <a:t>Disability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4572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-109" charset="-128"/>
              </a:rPr>
              <a:t>Inclusion/Exclusion Criteria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867400"/>
          </a:xfrm>
        </p:spPr>
        <p:txBody>
          <a:bodyPr/>
          <a:lstStyle/>
          <a:p>
            <a:r>
              <a:rPr lang="en-GB" dirty="0" smtClean="0">
                <a:ea typeface="ＭＳ Ｐゴシック" pitchFamily="-109" charset="-128"/>
              </a:rPr>
              <a:t>Inclusion Criteria</a:t>
            </a:r>
            <a:endParaRPr lang="en-US" dirty="0" smtClean="0">
              <a:ea typeface="ＭＳ Ｐゴシック" pitchFamily="-109" charset="-128"/>
            </a:endParaRPr>
          </a:p>
          <a:p>
            <a:pPr lvl="1"/>
            <a:r>
              <a:rPr lang="en-GB" sz="2000" dirty="0" smtClean="0">
                <a:ea typeface="ＭＳ Ｐゴシック" pitchFamily="-109" charset="-128"/>
              </a:rPr>
              <a:t>Adult male patient &gt; 40 years or female patient ≥ 55 years</a:t>
            </a:r>
            <a:endParaRPr lang="en-US" sz="2000" dirty="0" smtClean="0">
              <a:ea typeface="ＭＳ Ｐゴシック" pitchFamily="-109" charset="-128"/>
            </a:endParaRPr>
          </a:p>
          <a:p>
            <a:pPr lvl="1"/>
            <a:r>
              <a:rPr lang="en-GB" sz="2000" dirty="0" smtClean="0">
                <a:ea typeface="ＭＳ Ｐゴシック" pitchFamily="-109" charset="-128"/>
              </a:rPr>
              <a:t>Symptom onset within last 4 hours</a:t>
            </a:r>
            <a:endParaRPr lang="en-US" sz="2000" dirty="0" smtClean="0">
              <a:ea typeface="ＭＳ Ｐゴシック" pitchFamily="-109" charset="-128"/>
            </a:endParaRPr>
          </a:p>
          <a:p>
            <a:pPr lvl="1"/>
            <a:r>
              <a:rPr lang="en-GB" sz="2000" dirty="0" smtClean="0">
                <a:ea typeface="ＭＳ Ｐゴシック" pitchFamily="-109" charset="-128"/>
              </a:rPr>
              <a:t>FAST score 2 or 3</a:t>
            </a:r>
            <a:endParaRPr lang="en-US" sz="2000" dirty="0" smtClean="0">
              <a:ea typeface="ＭＳ Ｐゴシック" pitchFamily="-109" charset="-128"/>
            </a:endParaRPr>
          </a:p>
          <a:p>
            <a:pPr lvl="1"/>
            <a:r>
              <a:rPr lang="en-GB" sz="2000" dirty="0" smtClean="0">
                <a:ea typeface="ＭＳ Ｐゴシック" pitchFamily="-109" charset="-128"/>
              </a:rPr>
              <a:t>Systolic BP ≥ 140 mm Hg</a:t>
            </a:r>
            <a:endParaRPr lang="en-US" sz="2000" dirty="0" smtClean="0">
              <a:ea typeface="ＭＳ Ｐゴシック" pitchFamily="-109" charset="-128"/>
            </a:endParaRPr>
          </a:p>
          <a:p>
            <a:r>
              <a:rPr lang="en-GB" dirty="0" smtClean="0">
                <a:ea typeface="ＭＳ Ｐゴシック" pitchFamily="-109" charset="-128"/>
              </a:rPr>
              <a:t>Exclusion Criteria</a:t>
            </a:r>
            <a:endParaRPr lang="en-US" dirty="0" smtClean="0">
              <a:ea typeface="ＭＳ Ｐゴシック" pitchFamily="-109" charset="-128"/>
            </a:endParaRPr>
          </a:p>
          <a:p>
            <a:pPr lvl="1"/>
            <a:r>
              <a:rPr lang="en-GB" sz="2000" dirty="0" smtClean="0">
                <a:ea typeface="ＭＳ Ｐゴシック" pitchFamily="-109" charset="-128"/>
              </a:rPr>
              <a:t>No consent or proxy consent available</a:t>
            </a:r>
            <a:endParaRPr lang="en-US" sz="2000" dirty="0" smtClean="0">
              <a:ea typeface="ＭＳ Ｐゴシック" pitchFamily="-109" charset="-128"/>
            </a:endParaRPr>
          </a:p>
          <a:p>
            <a:pPr lvl="1"/>
            <a:r>
              <a:rPr lang="en-GB" sz="2000" dirty="0" smtClean="0">
                <a:ea typeface="ＭＳ Ｐゴシック" pitchFamily="-109" charset="-128"/>
              </a:rPr>
              <a:t>Has an indication for taking GTN</a:t>
            </a:r>
            <a:endParaRPr lang="en-US" sz="2000" dirty="0" smtClean="0">
              <a:ea typeface="ＭＳ Ｐゴシック" pitchFamily="-109" charset="-128"/>
            </a:endParaRPr>
          </a:p>
          <a:p>
            <a:pPr lvl="1"/>
            <a:r>
              <a:rPr lang="en-GB" sz="2000" dirty="0" smtClean="0">
                <a:ea typeface="ＭＳ Ｐゴシック" pitchFamily="-109" charset="-128"/>
              </a:rPr>
              <a:t>Adult male &lt;40 years or female &lt; 55 years</a:t>
            </a:r>
            <a:endParaRPr lang="en-US" sz="2000" dirty="0" smtClean="0">
              <a:ea typeface="ＭＳ Ｐゴシック" pitchFamily="-109" charset="-128"/>
            </a:endParaRPr>
          </a:p>
          <a:p>
            <a:pPr lvl="1"/>
            <a:r>
              <a:rPr lang="en-GB" sz="2000" dirty="0" smtClean="0">
                <a:ea typeface="ＭＳ Ｐゴシック" pitchFamily="-109" charset="-128"/>
              </a:rPr>
              <a:t>GCS ≤ 8</a:t>
            </a:r>
            <a:endParaRPr lang="en-US" sz="2000" dirty="0" smtClean="0">
              <a:ea typeface="ＭＳ Ｐゴシック" pitchFamily="-109" charset="-128"/>
            </a:endParaRPr>
          </a:p>
          <a:p>
            <a:pPr lvl="1"/>
            <a:r>
              <a:rPr lang="en-GB" sz="2000" dirty="0" smtClean="0">
                <a:ea typeface="ＭＳ Ｐゴシック" pitchFamily="-109" charset="-128"/>
              </a:rPr>
              <a:t>Non-ambulatory prior to symptom onset</a:t>
            </a:r>
            <a:endParaRPr lang="en-US" sz="2000" dirty="0" smtClean="0">
              <a:ea typeface="ＭＳ Ｐゴシック" pitchFamily="-109" charset="-128"/>
            </a:endParaRPr>
          </a:p>
          <a:p>
            <a:pPr lvl="1"/>
            <a:r>
              <a:rPr lang="en-GB" sz="2000" dirty="0" smtClean="0">
                <a:ea typeface="ＭＳ Ｐゴシック" pitchFamily="-109" charset="-128"/>
              </a:rPr>
              <a:t>Hypoglycaemia (BM &lt;2.5)</a:t>
            </a:r>
            <a:endParaRPr lang="en-US" sz="2000" dirty="0" smtClean="0">
              <a:ea typeface="ＭＳ Ｐゴシック" pitchFamily="-109" charset="-128"/>
            </a:endParaRPr>
          </a:p>
          <a:p>
            <a:pPr lvl="1"/>
            <a:r>
              <a:rPr lang="en-GB" sz="2000" dirty="0" smtClean="0">
                <a:ea typeface="ＭＳ Ｐゴシック" pitchFamily="-109" charset="-128"/>
              </a:rPr>
              <a:t>Clinically dehydrated</a:t>
            </a:r>
            <a:endParaRPr lang="en-US" sz="2000" dirty="0" smtClean="0">
              <a:ea typeface="ＭＳ Ｐゴシック" pitchFamily="-109" charset="-128"/>
            </a:endParaRPr>
          </a:p>
          <a:p>
            <a:pPr lvl="1"/>
            <a:r>
              <a:rPr lang="en-GB" sz="2000" dirty="0" smtClean="0">
                <a:ea typeface="ＭＳ Ｐゴシック" pitchFamily="-109" charset="-128"/>
              </a:rPr>
              <a:t>Pregnant or breast feeding patient</a:t>
            </a:r>
            <a:endParaRPr lang="en-US" sz="2000" dirty="0" smtClean="0">
              <a:ea typeface="ＭＳ Ｐゴシック" pitchFamily="-109" charset="-128"/>
            </a:endParaRPr>
          </a:p>
          <a:p>
            <a:pPr eaLnBrk="1" hangingPunct="1"/>
            <a:endParaRPr lang="en-US" dirty="0" smtClean="0">
              <a:ea typeface="ＭＳ Ｐゴシック" pitchFamily="-10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09" charset="-128"/>
              </a:rPr>
              <a:t>Outline of the Presentation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09" charset="-128"/>
              </a:rPr>
              <a:t>Trial Background</a:t>
            </a:r>
          </a:p>
          <a:p>
            <a:pPr eaLnBrk="1" hangingPunct="1"/>
            <a:r>
              <a:rPr lang="en-US" dirty="0" smtClean="0">
                <a:ea typeface="ＭＳ Ｐゴシック" pitchFamily="-109" charset="-128"/>
              </a:rPr>
              <a:t>Aims</a:t>
            </a:r>
          </a:p>
          <a:p>
            <a:pPr eaLnBrk="1" hangingPunct="1"/>
            <a:r>
              <a:rPr lang="en-US" dirty="0" smtClean="0">
                <a:ea typeface="ＭＳ Ｐゴシック" pitchFamily="-109" charset="-128"/>
              </a:rPr>
              <a:t>Trial overview</a:t>
            </a:r>
          </a:p>
          <a:p>
            <a:pPr eaLnBrk="1" hangingPunct="1"/>
            <a:r>
              <a:rPr lang="en-US" dirty="0" smtClean="0">
                <a:ea typeface="ＭＳ Ｐゴシック" pitchFamily="-109" charset="-128"/>
              </a:rPr>
              <a:t>Your role</a:t>
            </a:r>
          </a:p>
          <a:p>
            <a:pPr eaLnBrk="1" hangingPunct="1"/>
            <a:r>
              <a:rPr lang="en-US" dirty="0" smtClean="0">
                <a:ea typeface="ＭＳ Ｐゴシック" pitchFamily="-109" charset="-128"/>
              </a:rPr>
              <a:t>Qualitative study</a:t>
            </a:r>
          </a:p>
          <a:p>
            <a:pPr eaLnBrk="1" hangingPunct="1">
              <a:buFont typeface="Wingdings 3" pitchFamily="-109" charset="2"/>
              <a:buNone/>
            </a:pPr>
            <a:endParaRPr lang="en-US" dirty="0" smtClean="0">
              <a:ea typeface="ＭＳ Ｐゴシック" pitchFamily="-10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534400" cy="685800"/>
          </a:xfrm>
        </p:spPr>
        <p:txBody>
          <a:bodyPr/>
          <a:lstStyle/>
          <a:p>
            <a:pPr algn="ctr" eaLnBrk="1" hangingPunct="1"/>
            <a:r>
              <a:rPr lang="en-US" smtClean="0">
                <a:solidFill>
                  <a:schemeClr val="tx1"/>
                </a:solidFill>
                <a:ea typeface="ＭＳ Ｐゴシック" pitchFamily="-109" charset="-128"/>
              </a:rPr>
              <a:t>Your Role (1)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0" y="762000"/>
          <a:ext cx="9144000" cy="58674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ea typeface="ＭＳ Ｐゴシック" pitchFamily="-109" charset="-128"/>
              </a:rPr>
              <a:t>Your Role (2)</a:t>
            </a:r>
          </a:p>
        </p:txBody>
      </p:sp>
      <p:graphicFrame>
        <p:nvGraphicFramePr>
          <p:cNvPr id="3" name="Diagram 2"/>
          <p:cNvGraphicFramePr/>
          <p:nvPr/>
        </p:nvGraphicFramePr>
        <p:xfrm>
          <a:off x="0" y="914400"/>
          <a:ext cx="9144000" cy="59436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ea typeface="ＭＳ Ｐゴシック" pitchFamily="-109" charset="-128"/>
              </a:rPr>
              <a:t>Your Role (3)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219200"/>
          <a:ext cx="8720138" cy="54102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ea typeface="ＭＳ Ｐゴシック" pitchFamily="-109" charset="-128"/>
              </a:rPr>
              <a:t>In the Hospital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219200"/>
          <a:ext cx="8720138" cy="54102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67750" cy="8382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-109" charset="-128"/>
              </a:rPr>
              <a:t>Forms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720138" cy="54102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ea typeface="ＭＳ Ｐゴシック" pitchFamily="-109" charset="-128"/>
              </a:rPr>
              <a:t>Information Sheets</a:t>
            </a:r>
          </a:p>
          <a:p>
            <a:pPr lvl="1" eaLnBrk="1" hangingPunct="1"/>
            <a:r>
              <a:rPr lang="en-US" sz="2000" dirty="0" smtClean="0">
                <a:ea typeface="ＭＳ Ｐゴシック" pitchFamily="-109" charset="-128"/>
              </a:rPr>
              <a:t>Ambulance Information Sheet</a:t>
            </a:r>
          </a:p>
          <a:p>
            <a:pPr lvl="1" eaLnBrk="1" hangingPunct="1"/>
            <a:r>
              <a:rPr lang="en-US" sz="2000" dirty="0" smtClean="0">
                <a:ea typeface="ＭＳ Ｐゴシック" pitchFamily="-109" charset="-128"/>
              </a:rPr>
              <a:t>Inclusion/Exclusion Criteria Sheet</a:t>
            </a:r>
          </a:p>
          <a:p>
            <a:pPr eaLnBrk="1" hangingPunct="1"/>
            <a:r>
              <a:rPr lang="en-US" sz="2400" dirty="0" smtClean="0">
                <a:ea typeface="ＭＳ Ｐゴシック" pitchFamily="-109" charset="-128"/>
              </a:rPr>
              <a:t>Ambulance Consent Forms</a:t>
            </a:r>
          </a:p>
          <a:p>
            <a:pPr lvl="1" eaLnBrk="1" hangingPunct="1"/>
            <a:r>
              <a:rPr lang="en-US" sz="2000" dirty="0" smtClean="0">
                <a:ea typeface="ＭＳ Ｐゴシック" pitchFamily="-109" charset="-128"/>
              </a:rPr>
              <a:t>Patient</a:t>
            </a:r>
          </a:p>
          <a:p>
            <a:pPr lvl="1" eaLnBrk="1" hangingPunct="1"/>
            <a:r>
              <a:rPr lang="en-US" sz="2000" dirty="0" smtClean="0">
                <a:ea typeface="ＭＳ Ｐゴシック" pitchFamily="-109" charset="-128"/>
              </a:rPr>
              <a:t>Relative</a:t>
            </a:r>
          </a:p>
          <a:p>
            <a:pPr lvl="1" eaLnBrk="1" hangingPunct="1"/>
            <a:r>
              <a:rPr lang="en-US" sz="2000" dirty="0" smtClean="0">
                <a:ea typeface="ＭＳ Ｐゴシック" pitchFamily="-109" charset="-128"/>
              </a:rPr>
              <a:t>Paramedic</a:t>
            </a:r>
          </a:p>
          <a:p>
            <a:pPr eaLnBrk="1" hangingPunct="1"/>
            <a:r>
              <a:rPr lang="en-US" sz="2400" dirty="0" smtClean="0">
                <a:ea typeface="ＭＳ Ｐゴシック" pitchFamily="-109" charset="-128"/>
              </a:rPr>
              <a:t>Data Entry Form</a:t>
            </a:r>
          </a:p>
          <a:p>
            <a:pPr lvl="1" eaLnBrk="1" hangingPunct="1"/>
            <a:r>
              <a:rPr lang="en-US" sz="2000" dirty="0" smtClean="0">
                <a:ea typeface="ＭＳ Ｐゴシック" pitchFamily="-109" charset="-128"/>
              </a:rPr>
              <a:t>Ambulance Baseline Data</a:t>
            </a:r>
          </a:p>
          <a:p>
            <a:pPr lvl="1" eaLnBrk="1" hangingPunct="1"/>
            <a:r>
              <a:rPr lang="en-US" sz="2000" dirty="0" smtClean="0">
                <a:ea typeface="ＭＳ Ｐゴシック" pitchFamily="-109" charset="-128"/>
              </a:rPr>
              <a:t>Non Inclusion 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09" charset="-128"/>
              </a:rPr>
              <a:t>What was your experience?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eaLnBrk="1" hangingPunct="1"/>
            <a:r>
              <a:rPr lang="en-US" dirty="0" smtClean="0">
                <a:ea typeface="ＭＳ Ｐゴシック" pitchFamily="-109" charset="-128"/>
              </a:rPr>
              <a:t>Qualitative Research component</a:t>
            </a:r>
          </a:p>
          <a:p>
            <a:pPr marL="742950" lvl="2" indent="-342900" eaLnBrk="1" hangingPunct="1"/>
            <a:r>
              <a:rPr lang="en-US" sz="1600" dirty="0" smtClean="0">
                <a:ea typeface="ＭＳ Ｐゴシック" pitchFamily="-109" charset="-128"/>
              </a:rPr>
              <a:t>Advised by ethics committee</a:t>
            </a:r>
          </a:p>
          <a:p>
            <a:pPr marL="742950" lvl="2" indent="-342900" eaLnBrk="1" hangingPunct="1"/>
            <a:r>
              <a:rPr lang="en-US" sz="1600" dirty="0" smtClean="0">
                <a:ea typeface="ＭＳ Ｐゴシック" pitchFamily="-109" charset="-128"/>
              </a:rPr>
              <a:t>Supported by EMAS</a:t>
            </a:r>
          </a:p>
          <a:p>
            <a:pPr eaLnBrk="1" hangingPunct="1"/>
            <a:r>
              <a:rPr lang="en-US" sz="2400" dirty="0" smtClean="0">
                <a:ea typeface="ＭＳ Ｐゴシック" pitchFamily="-109" charset="-128"/>
              </a:rPr>
              <a:t>Paramedic experience</a:t>
            </a:r>
          </a:p>
          <a:p>
            <a:pPr marL="742950" lvl="2" indent="-342900" eaLnBrk="1" hangingPunct="1"/>
            <a:r>
              <a:rPr lang="en-GB" sz="1600" dirty="0" smtClean="0">
                <a:ea typeface="ＭＳ Ｐゴシック" pitchFamily="-109" charset="-128"/>
              </a:rPr>
              <a:t>How did you feel about participating in the trial?</a:t>
            </a:r>
            <a:endParaRPr lang="en-US" sz="1600" dirty="0" smtClean="0">
              <a:ea typeface="ＭＳ Ｐゴシック" pitchFamily="-109" charset="-128"/>
            </a:endParaRPr>
          </a:p>
          <a:p>
            <a:pPr marL="742950" lvl="2" indent="-342900" eaLnBrk="1" hangingPunct="1"/>
            <a:r>
              <a:rPr lang="en-GB" sz="1600" dirty="0" smtClean="0">
                <a:ea typeface="ＭＳ Ｐゴシック" pitchFamily="-109" charset="-128"/>
              </a:rPr>
              <a:t>Do you feel recruitment delayed usual provision of care for the patient?</a:t>
            </a:r>
            <a:endParaRPr lang="en-US" sz="1600" dirty="0" smtClean="0">
              <a:ea typeface="ＭＳ Ｐゴシック" pitchFamily="-109" charset="-128"/>
            </a:endParaRPr>
          </a:p>
          <a:p>
            <a:pPr marL="742950" lvl="2" indent="-342900" eaLnBrk="1" hangingPunct="1"/>
            <a:r>
              <a:rPr lang="en-GB" sz="1600" dirty="0" smtClean="0">
                <a:ea typeface="ＭＳ Ｐゴシック" pitchFamily="-109" charset="-128"/>
              </a:rPr>
              <a:t>What was the main difficulty in randomising?</a:t>
            </a:r>
            <a:endParaRPr lang="en-US" sz="1600" dirty="0" smtClean="0">
              <a:ea typeface="ＭＳ Ｐゴシック" pitchFamily="-109" charset="-128"/>
            </a:endParaRPr>
          </a:p>
          <a:p>
            <a:pPr marL="742950" lvl="2" indent="-342900" eaLnBrk="1" hangingPunct="1"/>
            <a:r>
              <a:rPr lang="en-GB" sz="1600" dirty="0" smtClean="0">
                <a:ea typeface="ＭＳ Ｐゴシック" pitchFamily="-109" charset="-128"/>
              </a:rPr>
              <a:t>Was it difficult approaching the patient?</a:t>
            </a:r>
            <a:endParaRPr lang="en-US" sz="1600" dirty="0" smtClean="0">
              <a:ea typeface="ＭＳ Ｐゴシック" pitchFamily="-109" charset="-128"/>
            </a:endParaRPr>
          </a:p>
          <a:p>
            <a:pPr marL="742950" lvl="2" indent="-342900" eaLnBrk="1" hangingPunct="1"/>
            <a:r>
              <a:rPr lang="en-GB" sz="1600" dirty="0" smtClean="0">
                <a:ea typeface="ＭＳ Ｐゴシック" pitchFamily="-109" charset="-128"/>
              </a:rPr>
              <a:t>Were you uncertain if the patient was suitable?</a:t>
            </a:r>
            <a:endParaRPr lang="en-US" sz="1600" dirty="0" smtClean="0">
              <a:ea typeface="ＭＳ Ｐゴシック" pitchFamily="-109" charset="-128"/>
            </a:endParaRPr>
          </a:p>
          <a:p>
            <a:pPr marL="742950" lvl="2" indent="-342900" eaLnBrk="1" hangingPunct="1"/>
            <a:r>
              <a:rPr lang="en-GB" sz="1600" dirty="0" smtClean="0">
                <a:ea typeface="ＭＳ Ｐゴシック" pitchFamily="-109" charset="-128"/>
              </a:rPr>
              <a:t>Were  you uncertain if the patient had a stroke?</a:t>
            </a:r>
            <a:endParaRPr lang="en-US" sz="1600" dirty="0" smtClean="0">
              <a:ea typeface="ＭＳ Ｐゴシック" pitchFamily="-109" charset="-128"/>
            </a:endParaRPr>
          </a:p>
          <a:p>
            <a:pPr marL="742950" lvl="2" indent="-342900" eaLnBrk="1" hangingPunct="1"/>
            <a:r>
              <a:rPr lang="en-GB" sz="1600" dirty="0" smtClean="0">
                <a:ea typeface="ＭＳ Ｐゴシック" pitchFamily="-109" charset="-128"/>
              </a:rPr>
              <a:t>Were you uncertain about the trial?</a:t>
            </a:r>
            <a:endParaRPr lang="en-US" sz="1600" dirty="0" smtClean="0">
              <a:ea typeface="ＭＳ Ｐゴシック" pitchFamily="-109" charset="-128"/>
            </a:endParaRPr>
          </a:p>
          <a:p>
            <a:pPr marL="342900" lvl="1" indent="-342900" eaLnBrk="1" hangingPunct="1">
              <a:buFont typeface="Wingdings 3" pitchFamily="-109" charset="2"/>
              <a:buNone/>
            </a:pPr>
            <a:endParaRPr lang="en-US" dirty="0" smtClean="0">
              <a:ea typeface="ＭＳ Ｐゴシック" pitchFamily="-109" charset="-128"/>
            </a:endParaRPr>
          </a:p>
          <a:p>
            <a:pPr marL="342900" lvl="1" indent="-342900" eaLnBrk="1" hangingPunct="1"/>
            <a:endParaRPr lang="en-US" dirty="0" smtClean="0">
              <a:ea typeface="ＭＳ Ｐゴシック" pitchFamily="-109" charset="-128"/>
            </a:endParaRPr>
          </a:p>
          <a:p>
            <a:pPr marL="342900" lvl="1" indent="-342900" eaLnBrk="1" hangingPunct="1">
              <a:buFont typeface="Wingdings 3" pitchFamily="-109" charset="2"/>
              <a:buNone/>
            </a:pPr>
            <a:endParaRPr lang="en-US" dirty="0" smtClean="0">
              <a:ea typeface="ＭＳ Ｐゴシック" pitchFamily="-10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>
              <a:ea typeface="ＭＳ Ｐゴシック" pitchFamily="-109" charset="-128"/>
            </a:endParaRP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09" charset="-128"/>
              </a:rPr>
              <a:t>Patient perspective</a:t>
            </a:r>
          </a:p>
          <a:p>
            <a:pPr lvl="1" eaLnBrk="1" hangingPunct="1"/>
            <a:r>
              <a:rPr lang="en-US" smtClean="0">
                <a:ea typeface="ＭＳ Ｐゴシック" pitchFamily="-109" charset="-128"/>
              </a:rPr>
              <a:t>More challenging – ethics</a:t>
            </a:r>
          </a:p>
          <a:p>
            <a:pPr lvl="1" eaLnBrk="1" hangingPunct="1"/>
            <a:r>
              <a:rPr lang="en-US" smtClean="0">
                <a:ea typeface="ＭＳ Ｐゴシック" pitchFamily="-109" charset="-128"/>
              </a:rPr>
              <a:t> Large qualitative study </a:t>
            </a:r>
          </a:p>
          <a:p>
            <a:pPr lvl="1" eaLnBrk="1" hangingPunct="1"/>
            <a:r>
              <a:rPr lang="en-US" smtClean="0">
                <a:ea typeface="ＭＳ Ｐゴシック" pitchFamily="-109" charset="-128"/>
              </a:rPr>
              <a:t> Still undecided</a:t>
            </a:r>
          </a:p>
          <a:p>
            <a:pPr eaLnBrk="1" hangingPunct="1"/>
            <a:r>
              <a:rPr lang="en-US" smtClean="0">
                <a:ea typeface="ＭＳ Ｐゴシック" pitchFamily="-109" charset="-128"/>
              </a:rPr>
              <a:t>All paramedics welcome to participate</a:t>
            </a:r>
          </a:p>
          <a:p>
            <a:pPr lvl="1" eaLnBrk="1" hangingPunct="1"/>
            <a:r>
              <a:rPr lang="en-US" smtClean="0">
                <a:ea typeface="ＭＳ Ｐゴシック" pitchFamily="-109" charset="-128"/>
              </a:rPr>
              <a:t> Will involve one hour interview</a:t>
            </a:r>
          </a:p>
          <a:p>
            <a:pPr lvl="1" eaLnBrk="1" hangingPunct="1"/>
            <a:r>
              <a:rPr lang="en-US" smtClean="0">
                <a:ea typeface="ＭＳ Ｐゴシック" pitchFamily="-109" charset="-128"/>
              </a:rPr>
              <a:t>Experience about the trial</a:t>
            </a:r>
          </a:p>
          <a:p>
            <a:pPr lvl="1" eaLnBrk="1" hangingPunct="1"/>
            <a:r>
              <a:rPr lang="en-US" smtClean="0">
                <a:ea typeface="ＭＳ Ｐゴシック" pitchFamily="-109" charset="-128"/>
              </a:rPr>
              <a:t>Will be done once or twice during the whole trial</a:t>
            </a:r>
          </a:p>
          <a:p>
            <a:pPr lvl="1" eaLnBrk="1" hangingPunct="1"/>
            <a:r>
              <a:rPr lang="en-US" smtClean="0">
                <a:ea typeface="ＭＳ Ｐゴシック" pitchFamily="-109" charset="-128"/>
              </a:rPr>
              <a:t>Interview will be recorded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09" charset="-128"/>
              </a:rPr>
              <a:t>Trial Status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20138" cy="54102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09" charset="-128"/>
              </a:rPr>
              <a:t>24 patients  recruited (target 80)</a:t>
            </a:r>
          </a:p>
          <a:p>
            <a:pPr eaLnBrk="1" hangingPunct="1"/>
            <a:r>
              <a:rPr lang="en-US" dirty="0" smtClean="0">
                <a:ea typeface="ＭＳ Ｐゴシック" pitchFamily="-109" charset="-128"/>
              </a:rPr>
              <a:t>Approvals</a:t>
            </a:r>
          </a:p>
          <a:p>
            <a:pPr lvl="1" eaLnBrk="1" hangingPunct="1"/>
            <a:r>
              <a:rPr lang="en-US" dirty="0" smtClean="0">
                <a:ea typeface="ＭＳ Ｐゴシック" pitchFamily="-109" charset="-128"/>
              </a:rPr>
              <a:t>Ethics</a:t>
            </a:r>
          </a:p>
          <a:p>
            <a:pPr lvl="1" eaLnBrk="1" hangingPunct="1"/>
            <a:r>
              <a:rPr lang="en-US" dirty="0" smtClean="0">
                <a:ea typeface="ＭＳ Ｐゴシック" pitchFamily="-109" charset="-128"/>
              </a:rPr>
              <a:t>EMAS</a:t>
            </a:r>
          </a:p>
          <a:p>
            <a:pPr lvl="1" eaLnBrk="1" hangingPunct="1"/>
            <a:r>
              <a:rPr lang="en-US" dirty="0" smtClean="0">
                <a:ea typeface="ＭＳ Ｐゴシック" pitchFamily="-109" charset="-128"/>
              </a:rPr>
              <a:t>MHRA</a:t>
            </a:r>
          </a:p>
          <a:p>
            <a:pPr lvl="1" eaLnBrk="1" hangingPunct="1"/>
            <a:r>
              <a:rPr lang="en-US" dirty="0" smtClean="0">
                <a:ea typeface="ＭＳ Ｐゴシック" pitchFamily="-109" charset="-128"/>
              </a:rPr>
              <a:t>NUH R&amp;D</a:t>
            </a:r>
          </a:p>
          <a:p>
            <a:pPr eaLnBrk="1" hangingPunct="1"/>
            <a:r>
              <a:rPr lang="en-US" dirty="0" smtClean="0">
                <a:ea typeface="ＭＳ Ｐゴシック" pitchFamily="-109" charset="-128"/>
              </a:rPr>
              <a:t>Website</a:t>
            </a:r>
          </a:p>
          <a:p>
            <a:pPr lvl="1" eaLnBrk="1" hangingPunct="1"/>
            <a:r>
              <a:rPr lang="en-US" dirty="0" smtClean="0">
                <a:ea typeface="ＭＳ Ｐゴシック" pitchFamily="-109" charset="-128"/>
              </a:rPr>
              <a:t>www.right-trial.org</a:t>
            </a:r>
          </a:p>
          <a:p>
            <a:pPr eaLnBrk="1" hangingPunct="1"/>
            <a:r>
              <a:rPr lang="en-US" dirty="0" smtClean="0">
                <a:ea typeface="ＭＳ Ｐゴシック" pitchFamily="-109" charset="-128"/>
              </a:rPr>
              <a:t>Contacts</a:t>
            </a:r>
          </a:p>
          <a:p>
            <a:pPr lvl="1" eaLnBrk="1" hangingPunct="1"/>
            <a:r>
              <a:rPr lang="en-US" dirty="0" smtClean="0">
                <a:ea typeface="ＭＳ Ｐゴシック" pitchFamily="-109" charset="-128"/>
              </a:rPr>
              <a:t>righttrial@nottingham.ac.uk</a:t>
            </a:r>
          </a:p>
          <a:p>
            <a:pPr lvl="1" eaLnBrk="1" hangingPunct="1"/>
            <a:r>
              <a:rPr lang="en-US" dirty="0" smtClean="0">
                <a:ea typeface="ＭＳ Ｐゴシック" pitchFamily="-109" charset="-128"/>
              </a:rPr>
              <a:t>sandeep.ankolekar@nottingham.ac.uk</a:t>
            </a:r>
          </a:p>
          <a:p>
            <a:pPr lvl="1" eaLnBrk="1" hangingPunct="1"/>
            <a:r>
              <a:rPr lang="en-US" dirty="0" smtClean="0">
                <a:ea typeface="ＭＳ Ｐゴシック" pitchFamily="-109" charset="-128"/>
              </a:rPr>
              <a:t>Telephone:0115 8231769/07850306318</a:t>
            </a:r>
          </a:p>
          <a:p>
            <a:pPr lvl="1" eaLnBrk="1" hangingPunct="1"/>
            <a:r>
              <a:rPr lang="en-US" dirty="0" smtClean="0">
                <a:ea typeface="ＭＳ Ｐゴシック" pitchFamily="-109" charset="-128"/>
              </a:rPr>
              <a:t>Michael.fuller@emas.nhs.uk/</a:t>
            </a:r>
            <a:r>
              <a:rPr lang="en-GB" dirty="0" smtClean="0"/>
              <a:t> 07824503737 </a:t>
            </a:r>
            <a:endParaRPr lang="en-US" dirty="0" smtClean="0">
              <a:ea typeface="ＭＳ Ｐゴシック" pitchFamily="-109" charset="-128"/>
            </a:endParaRPr>
          </a:p>
          <a:p>
            <a:pPr eaLnBrk="1" hangingPunct="1"/>
            <a:endParaRPr lang="en-US" dirty="0" smtClean="0">
              <a:ea typeface="ＭＳ Ｐゴシック" pitchFamily="-10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514600"/>
            <a:ext cx="7621588" cy="1104900"/>
          </a:xfrm>
        </p:spPr>
        <p:txBody>
          <a:bodyPr/>
          <a:lstStyle/>
          <a:p>
            <a:pPr algn="ctr" eaLnBrk="1" hangingPunct="1"/>
            <a:r>
              <a:rPr lang="en-US" smtClean="0">
                <a:ea typeface="ＭＳ Ｐゴシック" pitchFamily="-109" charset="-128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09" charset="-128"/>
              </a:rPr>
              <a:t>Introduction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09" charset="-128"/>
              </a:rPr>
              <a:t>Third largest cause of death in UK</a:t>
            </a:r>
          </a:p>
          <a:p>
            <a:pPr eaLnBrk="1" hangingPunct="1"/>
            <a:r>
              <a:rPr lang="en-US" smtClean="0">
                <a:ea typeface="ＭＳ Ｐゴシック" pitchFamily="-109" charset="-128"/>
              </a:rPr>
              <a:t>110,000  strokes every year</a:t>
            </a:r>
          </a:p>
          <a:p>
            <a:pPr eaLnBrk="1" hangingPunct="1"/>
            <a:r>
              <a:rPr lang="en-US" smtClean="0">
                <a:ea typeface="ＭＳ Ｐゴシック" pitchFamily="-109" charset="-128"/>
              </a:rPr>
              <a:t>20 % require institutional care</a:t>
            </a:r>
          </a:p>
          <a:p>
            <a:pPr eaLnBrk="1" hangingPunct="1"/>
            <a:r>
              <a:rPr lang="en-US" smtClean="0">
                <a:ea typeface="ＭＳ Ｐゴシック" pitchFamily="-109" charset="-128"/>
              </a:rPr>
              <a:t>Further 25 % are permanently disabled</a:t>
            </a:r>
          </a:p>
          <a:p>
            <a:pPr eaLnBrk="1" hangingPunct="1"/>
            <a:r>
              <a:rPr lang="en-US" smtClean="0">
                <a:ea typeface="ＭＳ Ｐゴシック" pitchFamily="-109" charset="-128"/>
              </a:rPr>
              <a:t>2.8 billion pounds- direct costs to NHS</a:t>
            </a:r>
          </a:p>
          <a:p>
            <a:pPr eaLnBrk="1" hangingPunct="1"/>
            <a:endParaRPr lang="en-US" sz="2000" smtClean="0">
              <a:ea typeface="ＭＳ Ｐゴシック" pitchFamily="-10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09" charset="-128"/>
              </a:rPr>
              <a:t>Ischaemic stroke</a:t>
            </a:r>
          </a:p>
        </p:txBody>
      </p:sp>
      <p:pic>
        <p:nvPicPr>
          <p:cNvPr id="22531" name="Content Placeholder 3" descr="Stroke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914400" y="1149350"/>
            <a:ext cx="4203700" cy="3117850"/>
          </a:xfrm>
        </p:spPr>
      </p:pic>
      <p:pic>
        <p:nvPicPr>
          <p:cNvPr id="22532" name="Picture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81600" y="2743200"/>
            <a:ext cx="3403600" cy="340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09" charset="-128"/>
              </a:rPr>
              <a:t>Haemorrhagic Stroke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3" pitchFamily="-109" charset="2"/>
              <a:buNone/>
            </a:pPr>
            <a:endParaRPr lang="en-US" smtClean="0">
              <a:ea typeface="ＭＳ Ｐゴシック" pitchFamily="-109" charset="-128"/>
            </a:endParaRPr>
          </a:p>
        </p:txBody>
      </p:sp>
      <p:pic>
        <p:nvPicPr>
          <p:cNvPr id="24580" name="Picture 2" descr="C:\Documents and Settings\user1\Desktop\Bleed into brain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219200"/>
            <a:ext cx="403542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743200"/>
            <a:ext cx="3810000" cy="3810000"/>
          </a:xfrm>
          <a:prstGeom prst="rect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09" charset="-128"/>
              </a:rPr>
              <a:t>Management of Acute Stroke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09" charset="-128"/>
              </a:rPr>
              <a:t>Specific treatment</a:t>
            </a:r>
          </a:p>
          <a:p>
            <a:pPr lvl="1" eaLnBrk="1" hangingPunct="1"/>
            <a:r>
              <a:rPr lang="en-US" smtClean="0">
                <a:ea typeface="ＭＳ Ｐゴシック" pitchFamily="-109" charset="-128"/>
              </a:rPr>
              <a:t>Ischaemic</a:t>
            </a:r>
          </a:p>
          <a:p>
            <a:pPr lvl="1" eaLnBrk="1" hangingPunct="1"/>
            <a:r>
              <a:rPr lang="en-US" smtClean="0">
                <a:ea typeface="ＭＳ Ｐゴシック" pitchFamily="-109" charset="-128"/>
              </a:rPr>
              <a:t>Haemorrhagic</a:t>
            </a:r>
          </a:p>
          <a:p>
            <a:pPr eaLnBrk="1" hangingPunct="1"/>
            <a:r>
              <a:rPr lang="en-US" smtClean="0">
                <a:ea typeface="ＭＳ Ｐゴシック" pitchFamily="-109" charset="-128"/>
              </a:rPr>
              <a:t>Supportive treatment</a:t>
            </a:r>
          </a:p>
          <a:p>
            <a:pPr lvl="1" eaLnBrk="1" hangingPunct="1"/>
            <a:r>
              <a:rPr lang="en-US" smtClean="0">
                <a:ea typeface="ＭＳ Ｐゴシック" pitchFamily="-109" charset="-128"/>
              </a:rPr>
              <a:t>Similar in both ischaemic or haemorrhagic strokes</a:t>
            </a:r>
          </a:p>
          <a:p>
            <a:pPr lvl="2" eaLnBrk="1" hangingPunct="1"/>
            <a:r>
              <a:rPr lang="en-US" smtClean="0">
                <a:ea typeface="ＭＳ Ｐゴシック" pitchFamily="-109" charset="-128"/>
              </a:rPr>
              <a:t>Glucose</a:t>
            </a:r>
          </a:p>
          <a:p>
            <a:pPr lvl="2" eaLnBrk="1" hangingPunct="1"/>
            <a:r>
              <a:rPr lang="en-US" smtClean="0">
                <a:ea typeface="ＭＳ Ｐゴシック" pitchFamily="-109" charset="-128"/>
              </a:rPr>
              <a:t>Temperature</a:t>
            </a:r>
          </a:p>
          <a:p>
            <a:pPr lvl="2" eaLnBrk="1" hangingPunct="1"/>
            <a:r>
              <a:rPr lang="en-US" smtClean="0">
                <a:ea typeface="ＭＳ Ｐゴシック" pitchFamily="-109" charset="-128"/>
              </a:rPr>
              <a:t>Oxygenation</a:t>
            </a:r>
          </a:p>
          <a:p>
            <a:pPr lvl="2" eaLnBrk="1" hangingPunct="1"/>
            <a:r>
              <a:rPr lang="en-US" smtClean="0">
                <a:ea typeface="ＭＳ Ｐゴシック" pitchFamily="-109" charset="-128"/>
              </a:rPr>
              <a:t>Nutrition</a:t>
            </a:r>
          </a:p>
          <a:p>
            <a:pPr lvl="2" eaLnBrk="1" hangingPunct="1"/>
            <a:r>
              <a:rPr lang="en-US" smtClean="0">
                <a:ea typeface="ＭＳ Ｐゴシック" pitchFamily="-109" charset="-128"/>
              </a:rPr>
              <a:t>Neuroprotection</a:t>
            </a:r>
          </a:p>
          <a:p>
            <a:pPr lvl="2" eaLnBrk="1" hangingPunct="1"/>
            <a:r>
              <a:rPr lang="en-US" b="1" smtClean="0">
                <a:solidFill>
                  <a:srgbClr val="FF0000"/>
                </a:solidFill>
                <a:ea typeface="ＭＳ Ｐゴシック" pitchFamily="-109" charset="-128"/>
              </a:rPr>
              <a:t>Blood pressure </a:t>
            </a:r>
          </a:p>
          <a:p>
            <a:pPr lvl="2" eaLnBrk="1" hangingPunct="1">
              <a:buFont typeface="Wingdings 3" pitchFamily="-109" charset="2"/>
              <a:buNone/>
            </a:pPr>
            <a:endParaRPr lang="en-US" smtClean="0">
              <a:ea typeface="ＭＳ Ｐゴシック" pitchFamily="-109" charset="-128"/>
            </a:endParaRPr>
          </a:p>
          <a:p>
            <a:pPr lvl="1" eaLnBrk="1" hangingPunct="1"/>
            <a:endParaRPr lang="en-US" smtClean="0">
              <a:ea typeface="ＭＳ Ｐゴシック" pitchFamily="-10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09" charset="-128"/>
              </a:rPr>
              <a:t>SBP in acute ischaemic stroke: IST</a:t>
            </a:r>
          </a:p>
        </p:txBody>
      </p:sp>
      <p:pic>
        <p:nvPicPr>
          <p:cNvPr id="26627" name="Content Placeholder 3" descr="Untitled.png"/>
          <p:cNvPicPr>
            <a:picLocks noGrp="1" noChangeAspect="1"/>
          </p:cNvPicPr>
          <p:nvPr>
            <p:ph idx="1"/>
          </p:nvPr>
        </p:nvPicPr>
        <p:blipFill>
          <a:blip r:embed="rId2"/>
          <a:srcRect l="-53" r="-53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ea typeface="ＭＳ Ｐゴシック" pitchFamily="-109" charset="-128"/>
              </a:rPr>
              <a:t>Systolic BP &amp; outcome: IST</a:t>
            </a: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066800" y="2057400"/>
          <a:ext cx="7010400" cy="4378325"/>
        </p:xfrm>
        <a:graphic>
          <a:graphicData uri="http://schemas.openxmlformats.org/presentationml/2006/ole">
            <p:oleObj spid="_x0000_s27650" name="Document" r:id="rId4" imgW="5963482" imgH="3667637" progId="Word.Document.8">
              <p:embed/>
            </p:oleObj>
          </a:graphicData>
        </a:graphic>
      </p:graphicFrame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3128963" y="6456363"/>
            <a:ext cx="60150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Verdana" pitchFamily="-109" charset="0"/>
              </a:rPr>
              <a:t>Leonardi-Bee et al. </a:t>
            </a:r>
            <a:r>
              <a:rPr lang="en-US" sz="2000" i="1">
                <a:solidFill>
                  <a:schemeClr val="tx2"/>
                </a:solidFill>
                <a:latin typeface="Verdana" pitchFamily="-109" charset="0"/>
              </a:rPr>
              <a:t>Stroke</a:t>
            </a:r>
            <a:r>
              <a:rPr lang="en-US" sz="2000">
                <a:solidFill>
                  <a:schemeClr val="tx2"/>
                </a:solidFill>
                <a:latin typeface="Verdana" pitchFamily="-109" charset="0"/>
              </a:rPr>
              <a:t> 2002;33:1315-20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0" y="6396038"/>
            <a:ext cx="1741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Verdana" pitchFamily="-109" charset="0"/>
              </a:rPr>
              <a:t>N=17,398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534400" cy="5410200"/>
          </a:xfrm>
        </p:spPr>
        <p:txBody>
          <a:bodyPr/>
          <a:lstStyle/>
          <a:p>
            <a:pPr eaLnBrk="1" hangingPunct="1">
              <a:buFont typeface="Wingdings 3" pitchFamily="-109" charset="2"/>
              <a:buNone/>
            </a:pPr>
            <a:endParaRPr lang="en-US" smtClean="0">
              <a:ea typeface="ＭＳ Ｐゴシック" pitchFamily="-10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ea typeface="ＭＳ Ｐゴシック" pitchFamily="-109" charset="-128"/>
              </a:rPr>
              <a:t>SBP &amp; early recurrence: TAIST</a:t>
            </a:r>
            <a:endParaRPr lang="en-US" smtClean="0">
              <a:ea typeface="ＭＳ Ｐゴシック" pitchFamily="-109" charset="-128"/>
            </a:endParaRPr>
          </a:p>
        </p:txBody>
      </p:sp>
      <p:pic>
        <p:nvPicPr>
          <p:cNvPr id="29699" name="Picture 3" descr="Recurrenc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85850" y="2057400"/>
            <a:ext cx="6972300" cy="424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971800" y="6457950"/>
            <a:ext cx="6169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solidFill>
                  <a:schemeClr val="tx2"/>
                </a:solidFill>
                <a:latin typeface="Verdana" pitchFamily="-109" charset="0"/>
              </a:rPr>
              <a:t>Sprigg et al. </a:t>
            </a:r>
            <a:r>
              <a:rPr lang="en-US" sz="2000" i="1">
                <a:solidFill>
                  <a:schemeClr val="tx2"/>
                </a:solidFill>
                <a:latin typeface="Verdana" pitchFamily="-109" charset="0"/>
              </a:rPr>
              <a:t>J Hypertension</a:t>
            </a:r>
            <a:r>
              <a:rPr lang="en-US" sz="2000">
                <a:solidFill>
                  <a:schemeClr val="tx2"/>
                </a:solidFill>
                <a:latin typeface="Verdana" pitchFamily="-109" charset="0"/>
              </a:rPr>
              <a:t> 2006;24:1413-17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0" y="6397625"/>
            <a:ext cx="1547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tx2"/>
                </a:solidFill>
                <a:latin typeface="Verdana" pitchFamily="-109" charset="0"/>
              </a:rPr>
              <a:t>N=1,384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1095375" y="3124200"/>
            <a:ext cx="407988" cy="381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rot="10800000" vert="eaVert" lIns="72000">
            <a:spAutoFit/>
          </a:bodyPr>
          <a:lstStyle/>
          <a:p>
            <a:pPr eaLnBrk="0" hangingPunct="0"/>
            <a:r>
              <a:rPr lang="en-US" sz="1600">
                <a:solidFill>
                  <a:schemeClr val="bg2"/>
                </a:solidFill>
              </a:rPr>
              <a:t>10</a:t>
            </a:r>
            <a:endParaRPr lang="en-US">
              <a:solidFill>
                <a:schemeClr val="bg2"/>
              </a:solidFill>
            </a:endParaRPr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 3" pitchFamily="-109" charset="2"/>
              <a:buNone/>
            </a:pPr>
            <a:endParaRPr lang="en-US" smtClean="0">
              <a:ea typeface="ＭＳ Ｐゴシック" pitchFamily="-109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IHSS stroke training  20090518[1]">
  <a:themeElements>
    <a:clrScheme name="">
      <a:dk1>
        <a:srgbClr val="000000"/>
      </a:dk1>
      <a:lt1>
        <a:srgbClr val="FFFFFF"/>
      </a:lt1>
      <a:dk2>
        <a:srgbClr val="114FFB"/>
      </a:dk2>
      <a:lt2>
        <a:srgbClr val="E2FA2E"/>
      </a:lt2>
      <a:accent1>
        <a:srgbClr val="00B7A5"/>
      </a:accent1>
      <a:accent2>
        <a:srgbClr val="D49FFF"/>
      </a:accent2>
      <a:accent3>
        <a:srgbClr val="AAB2FD"/>
      </a:accent3>
      <a:accent4>
        <a:srgbClr val="DADADA"/>
      </a:accent4>
      <a:accent5>
        <a:srgbClr val="AAD8CF"/>
      </a:accent5>
      <a:accent6>
        <a:srgbClr val="C090E7"/>
      </a:accent6>
      <a:hlink>
        <a:srgbClr val="7B00E4"/>
      </a:hlink>
      <a:folHlink>
        <a:srgbClr val="618FFD"/>
      </a:folHlink>
    </a:clrScheme>
    <a:fontScheme name="Bath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ath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th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th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th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th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th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th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NIHSS stroke training  20090518[1]</Template>
  <TotalTime>991</TotalTime>
  <Pages>32</Pages>
  <Words>1116</Words>
  <Application>Microsoft Macintosh PowerPoint</Application>
  <PresentationFormat>On-screen Show (4:3)</PresentationFormat>
  <Paragraphs>212</Paragraphs>
  <Slides>28</Slides>
  <Notes>7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NIHSS stroke training  20090518[1]</vt:lpstr>
      <vt:lpstr>Document</vt:lpstr>
      <vt:lpstr>RAPID INTERVENTION WITH GTN IN HYPERACUTE STROKE TRIAL: RIGHT</vt:lpstr>
      <vt:lpstr>Outline of the Presentation</vt:lpstr>
      <vt:lpstr>Introduction</vt:lpstr>
      <vt:lpstr>Ischaemic stroke</vt:lpstr>
      <vt:lpstr>Haemorrhagic Stroke</vt:lpstr>
      <vt:lpstr>Management of Acute Stroke</vt:lpstr>
      <vt:lpstr>SBP in acute ischaemic stroke: IST</vt:lpstr>
      <vt:lpstr>Systolic BP &amp; outcome: IST</vt:lpstr>
      <vt:lpstr>SBP &amp; early recurrence: TAIST</vt:lpstr>
      <vt:lpstr>Cerebral blood flow</vt:lpstr>
      <vt:lpstr>Nitric Oxide</vt:lpstr>
      <vt:lpstr>GTN patch</vt:lpstr>
      <vt:lpstr>Efficacy of Nitric Oxide in Stroke (ENOS)</vt:lpstr>
      <vt:lpstr>Why RIGHT?</vt:lpstr>
      <vt:lpstr>Ambulance Based Stroke Trial </vt:lpstr>
      <vt:lpstr>TRIAL OVERVIEW</vt:lpstr>
      <vt:lpstr>AIMS AND OBJECTIVES</vt:lpstr>
      <vt:lpstr>Outcomes</vt:lpstr>
      <vt:lpstr>Inclusion/Exclusion Criteria</vt:lpstr>
      <vt:lpstr>Your Role (1)</vt:lpstr>
      <vt:lpstr>Your Role (2)</vt:lpstr>
      <vt:lpstr>Your Role (3)</vt:lpstr>
      <vt:lpstr>In the Hospital</vt:lpstr>
      <vt:lpstr>Forms</vt:lpstr>
      <vt:lpstr>What was your experience?</vt:lpstr>
      <vt:lpstr>Slide 26</vt:lpstr>
      <vt:lpstr>Trial Status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RAPID INTERVENTION WITH GTN IN HYPERACUTE STROKE: RIGHT</dc:title>
  <dc:subject>Stroke</dc:subject>
  <dc:creator>Sandeep Ankolekar</dc:creator>
  <cp:lastModifiedBy>Sandeep Ankolekar</cp:lastModifiedBy>
  <cp:revision>96</cp:revision>
  <cp:lastPrinted>2009-11-26T10:19:56Z</cp:lastPrinted>
  <dcterms:created xsi:type="dcterms:W3CDTF">2011-11-01T11:41:14Z</dcterms:created>
  <dcterms:modified xsi:type="dcterms:W3CDTF">2011-11-01T11:42:41Z</dcterms:modified>
</cp:coreProperties>
</file>